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2" d="100"/>
          <a:sy n="92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7595-5CEF-4E09-AE6F-9114FA537D21}" type="datetimeFigureOut">
              <a:rPr lang="en-CA" smtClean="0"/>
              <a:t>08/11/2017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C95E1-D0B8-4B30-9EF2-22A224312C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27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197" y="1528549"/>
            <a:ext cx="8321722" cy="14739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197" y="3397318"/>
            <a:ext cx="8321722" cy="165576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AutoShape 3">
            <a:extLst>
              <a:ext uri="{FF2B5EF4-FFF2-40B4-BE49-F238E27FC236}">
                <a16:creationId xmlns="" xmlns:a16="http://schemas.microsoft.com/office/drawing/2014/main" id="{49E3B7A3-80F7-4669-8018-60E901D401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4" y="1627133"/>
            <a:ext cx="215900" cy="1271587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579F7B2-BE66-41D2-B828-80EDEEC6E1AE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C076B60-B490-4B58-8648-55CE8420C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7" y="5900757"/>
            <a:ext cx="504063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4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142672"/>
          </a:xfrm>
        </p:spPr>
        <p:txBody>
          <a:bodyPr anchor="ctr" anchorCtr="0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7"/>
            <a:ext cx="8475260" cy="4266275"/>
          </a:xfrm>
        </p:spPr>
        <p:txBody>
          <a:bodyPr/>
          <a:lstStyle>
            <a:lvl1pPr marL="341313" indent="-341313">
              <a:lnSpc>
                <a:spcPct val="100000"/>
              </a:lnSpc>
              <a:spcBef>
                <a:spcPts val="2400"/>
              </a:spcBef>
              <a:buFont typeface="CCR Bullet" panose="02000100010000000000" pitchFamily="50" charset="0"/>
              <a:buChar char="•"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94" y="344950"/>
            <a:ext cx="5336274" cy="243677"/>
          </a:xfrm>
        </p:spPr>
        <p:txBody>
          <a:bodyPr/>
          <a:lstStyle>
            <a:lvl1pPr algn="l"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CA"/>
              <a:t>Header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850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67A961A-1DEE-4422-A6AD-F896965D2A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4EAB13-5AF4-4CCA-921A-6439AF92D768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777D1D0A-F64F-494B-AC35-41002D0E01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96875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CCC5A5-4A65-45B0-94DD-A14AC5AA7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2" y="224639"/>
            <a:ext cx="2880362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142672"/>
          </a:xfrm>
        </p:spPr>
        <p:txBody>
          <a:bodyPr anchor="ctr" anchorCtr="0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7"/>
            <a:ext cx="8475260" cy="4266275"/>
          </a:xfrm>
        </p:spPr>
        <p:txBody>
          <a:bodyPr/>
          <a:lstStyle>
            <a:lvl1pPr marL="341313" indent="-341313">
              <a:lnSpc>
                <a:spcPct val="100000"/>
              </a:lnSpc>
              <a:spcBef>
                <a:spcPts val="2400"/>
              </a:spcBef>
              <a:buFont typeface="CCR Bullet" panose="02000100010000000000" pitchFamily="50" charset="0"/>
              <a:buChar char="•"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94" y="344950"/>
            <a:ext cx="5336274" cy="243677"/>
          </a:xfrm>
        </p:spPr>
        <p:txBody>
          <a:bodyPr/>
          <a:lstStyle>
            <a:lvl1pPr algn="l"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CA"/>
              <a:t>Header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850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67A961A-1DEE-4422-A6AD-F896965D2A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4EAB13-5AF4-4CCA-921A-6439AF92D768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777D1D0A-F64F-494B-AC35-41002D0E01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96875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CCC5A5-4A65-45B0-94DD-A14AC5AA7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2" y="224639"/>
            <a:ext cx="2880362" cy="3657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C564201-D616-4489-9386-7838166996D4}"/>
              </a:ext>
            </a:extLst>
          </p:cNvPr>
          <p:cNvCxnSpPr/>
          <p:nvPr userDrawn="1"/>
        </p:nvCxnSpPr>
        <p:spPr>
          <a:xfrm>
            <a:off x="0" y="6329055"/>
            <a:ext cx="9144000" cy="0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>
            <a:extLst>
              <a:ext uri="{FF2B5EF4-FFF2-40B4-BE49-F238E27FC236}">
                <a16:creationId xmlns="" xmlns:a16="http://schemas.microsoft.com/office/drawing/2014/main" id="{FE25B7F0-01C6-4290-9B33-18E10AEEF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63258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63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142672"/>
          </a:xfrm>
        </p:spPr>
        <p:txBody>
          <a:bodyPr anchor="ctr" anchorCtr="0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7"/>
            <a:ext cx="8475260" cy="42662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2400"/>
              </a:spcBef>
              <a:buFont typeface="CCR Bullet" panose="02000100010000000000" pitchFamily="50" charset="0"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94" y="344950"/>
            <a:ext cx="5336274" cy="243677"/>
          </a:xfrm>
        </p:spPr>
        <p:txBody>
          <a:bodyPr/>
          <a:lstStyle>
            <a:lvl1pPr algn="l"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CA"/>
              <a:t>Header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850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67A961A-1DEE-4422-A6AD-F896965D2A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4EAB13-5AF4-4CCA-921A-6439AF92D768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777D1D0A-F64F-494B-AC35-41002D0E01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96875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CCC5A5-4A65-45B0-94DD-A14AC5AA7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2" y="224639"/>
            <a:ext cx="2880362" cy="3657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C564201-D616-4489-9386-7838166996D4}"/>
              </a:ext>
            </a:extLst>
          </p:cNvPr>
          <p:cNvCxnSpPr/>
          <p:nvPr userDrawn="1"/>
        </p:nvCxnSpPr>
        <p:spPr>
          <a:xfrm>
            <a:off x="0" y="6329055"/>
            <a:ext cx="9144000" cy="0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>
            <a:extLst>
              <a:ext uri="{FF2B5EF4-FFF2-40B4-BE49-F238E27FC236}">
                <a16:creationId xmlns="" xmlns:a16="http://schemas.microsoft.com/office/drawing/2014/main" id="{FE25B7F0-01C6-4290-9B33-18E10AEEF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63258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69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142672"/>
          </a:xfrm>
        </p:spPr>
        <p:txBody>
          <a:bodyPr anchor="ctr" anchorCtr="0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7"/>
            <a:ext cx="4203510" cy="4266275"/>
          </a:xfrm>
        </p:spPr>
        <p:txBody>
          <a:bodyPr/>
          <a:lstStyle>
            <a:lvl1pPr marL="341313" indent="-341313">
              <a:lnSpc>
                <a:spcPct val="100000"/>
              </a:lnSpc>
              <a:spcBef>
                <a:spcPts val="2400"/>
              </a:spcBef>
              <a:buFont typeface="CCR Bullet" panose="02000100010000000000" pitchFamily="50" charset="0"/>
              <a:buChar char="•"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94" y="344950"/>
            <a:ext cx="5336274" cy="243677"/>
          </a:xfrm>
        </p:spPr>
        <p:txBody>
          <a:bodyPr/>
          <a:lstStyle>
            <a:lvl1pPr algn="l"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CA"/>
              <a:t>Header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850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67A961A-1DEE-4422-A6AD-F896965D2A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4EAB13-5AF4-4CCA-921A-6439AF92D768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777D1D0A-F64F-494B-AC35-41002D0E01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96875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CCC5A5-4A65-45B0-94DD-A14AC5AA7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2" y="224639"/>
            <a:ext cx="2880362" cy="3657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C564201-D616-4489-9386-7838166996D4}"/>
              </a:ext>
            </a:extLst>
          </p:cNvPr>
          <p:cNvCxnSpPr/>
          <p:nvPr userDrawn="1"/>
        </p:nvCxnSpPr>
        <p:spPr>
          <a:xfrm>
            <a:off x="0" y="6329055"/>
            <a:ext cx="9144000" cy="0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>
            <a:extLst>
              <a:ext uri="{FF2B5EF4-FFF2-40B4-BE49-F238E27FC236}">
                <a16:creationId xmlns="" xmlns:a16="http://schemas.microsoft.com/office/drawing/2014/main" id="{FE25B7F0-01C6-4290-9B33-18E10AEEF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63258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7181A8A9-BDED-4CF6-9518-2A42F78F744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610214" y="1974954"/>
            <a:ext cx="4206240" cy="42702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4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142672"/>
          </a:xfrm>
        </p:spPr>
        <p:txBody>
          <a:bodyPr anchor="ctr" anchorCtr="0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1978927"/>
            <a:ext cx="4203510" cy="42662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2400"/>
              </a:spcBef>
              <a:buFont typeface="CCR Bullet" panose="02000100010000000000" pitchFamily="50" charset="0"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94" y="344950"/>
            <a:ext cx="5336274" cy="243677"/>
          </a:xfrm>
        </p:spPr>
        <p:txBody>
          <a:bodyPr/>
          <a:lstStyle>
            <a:lvl1pPr algn="l"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CA"/>
              <a:t>Header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8504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67A961A-1DEE-4422-A6AD-F896965D2A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4EAB13-5AF4-4CCA-921A-6439AF92D768}"/>
              </a:ext>
            </a:extLst>
          </p:cNvPr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777D1D0A-F64F-494B-AC35-41002D0E01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96875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CCC5A5-4A65-45B0-94DD-A14AC5AA71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2" y="224639"/>
            <a:ext cx="2880362" cy="3657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C564201-D616-4489-9386-7838166996D4}"/>
              </a:ext>
            </a:extLst>
          </p:cNvPr>
          <p:cNvCxnSpPr/>
          <p:nvPr userDrawn="1"/>
        </p:nvCxnSpPr>
        <p:spPr>
          <a:xfrm>
            <a:off x="0" y="6329055"/>
            <a:ext cx="9144000" cy="0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>
            <a:extLst>
              <a:ext uri="{FF2B5EF4-FFF2-40B4-BE49-F238E27FC236}">
                <a16:creationId xmlns="" xmlns:a16="http://schemas.microsoft.com/office/drawing/2014/main" id="{FE25B7F0-01C6-4290-9B33-18E10AEEF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63258"/>
            <a:ext cx="287338" cy="137160"/>
          </a:xfrm>
          <a:prstGeom prst="roundRect">
            <a:avLst>
              <a:gd name="adj" fmla="val 731"/>
            </a:avLst>
          </a:prstGeom>
          <a:solidFill>
            <a:schemeClr val="accent1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7181A8A9-BDED-4CF6-9518-2A42F78F744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610214" y="1974954"/>
            <a:ext cx="4206240" cy="42702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9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Header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961A-1DEE-4422-A6AD-F896965D2A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91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71" r:id="rId4"/>
    <p:sldLayoutId id="2147483672" r:id="rId5"/>
    <p:sldLayoutId id="2147483673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09A2C8-918A-47A5-8693-D0A7C1F6D1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Training for </a:t>
            </a:r>
            <a:r>
              <a:rPr lang="fr-CA" dirty="0" err="1"/>
              <a:t>Moderators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218A52-B7A2-4476-BE94-ECA48C84A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/>
              <a:t>November</a:t>
            </a:r>
            <a:r>
              <a:rPr lang="fr-CA" dirty="0"/>
              <a:t> 2017</a:t>
            </a:r>
          </a:p>
          <a:p>
            <a:r>
              <a:rPr lang="en-US" dirty="0" smtClean="0"/>
              <a:t>Canadian </a:t>
            </a:r>
            <a:r>
              <a:rPr lang="en-US" dirty="0"/>
              <a:t>Council for Refugees</a:t>
            </a:r>
          </a:p>
        </p:txBody>
      </p:sp>
    </p:spTree>
    <p:extLst>
      <p:ext uri="{BB962C8B-B14F-4D97-AF65-F5344CB8AC3E}">
        <p14:creationId xmlns:p14="http://schemas.microsoft.com/office/powerpoint/2010/main" val="243591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91B22F-8B9C-4BB0-9DC6-D81946B4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808959"/>
            <a:ext cx="8475260" cy="1529291"/>
          </a:xfrm>
        </p:spPr>
        <p:txBody>
          <a:bodyPr>
            <a:noAutofit/>
          </a:bodyPr>
          <a:lstStyle/>
          <a:p>
            <a:r>
              <a:rPr lang="en-US" altLang="fr-FR" sz="4000" dirty="0"/>
              <a:t>Power, Privilege, Inclusion, </a:t>
            </a:r>
            <a:br>
              <a:rPr lang="en-US" altLang="fr-FR" sz="4000" dirty="0"/>
            </a:br>
            <a:r>
              <a:rPr lang="en-US" altLang="fr-FR" sz="4000" dirty="0"/>
              <a:t>Powerlessness, Oppression, Exclusion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124358-A516-4DCB-8332-8246A5AA8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651760"/>
            <a:ext cx="8475260" cy="3593442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Power and privilege are part of the social structures in which we all participate, and we all are at times advantaged or disadvantaged by these power imbalances.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We are all affected by power imbalances, sometimes negatively and sometimes positively.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Power imbalances create situations of privilege that inherently </a:t>
            </a:r>
            <a:r>
              <a:rPr lang="en-US" altLang="fr-FR" dirty="0" err="1"/>
              <a:t>favour</a:t>
            </a:r>
            <a:r>
              <a:rPr lang="en-US" altLang="fr-FR" dirty="0"/>
              <a:t> some and disadvantage others </a:t>
            </a: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55D9A64-F65B-4D4A-8635-ED33B851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35F6E57-4DB4-475C-8BC2-825B7528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33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2CA6F2-D3B2-48A0-BB66-8BCFA8E8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808959"/>
            <a:ext cx="8475260" cy="1481720"/>
          </a:xfrm>
        </p:spPr>
        <p:txBody>
          <a:bodyPr>
            <a:noAutofit/>
          </a:bodyPr>
          <a:lstStyle/>
          <a:p>
            <a:r>
              <a:rPr lang="en-US" altLang="fr-FR" sz="4000" dirty="0"/>
              <a:t>Power, Privilege, Inclusion, </a:t>
            </a:r>
            <a:br>
              <a:rPr lang="en-US" altLang="fr-FR" sz="4000" dirty="0"/>
            </a:br>
            <a:r>
              <a:rPr lang="en-US" altLang="fr-FR" sz="4000" dirty="0"/>
              <a:t>Powerlessness, Oppression, </a:t>
            </a:r>
            <a:r>
              <a:rPr lang="en-US" altLang="fr-FR" sz="4000" dirty="0" smtClean="0"/>
              <a:t>Exclusion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7CBB24-3718-4EFF-8791-961B02317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511010"/>
            <a:ext cx="8475260" cy="373419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Privilege that </a:t>
            </a:r>
            <a:r>
              <a:rPr lang="en-US" altLang="fr-FR" b="1" dirty="0"/>
              <a:t>negatively</a:t>
            </a:r>
            <a:r>
              <a:rPr lang="en-US" altLang="fr-FR" dirty="0"/>
              <a:t> </a:t>
            </a:r>
            <a:r>
              <a:rPr lang="en-US" altLang="fr-FR" b="1" dirty="0"/>
              <a:t>affects </a:t>
            </a:r>
            <a:r>
              <a:rPr lang="en-US" altLang="fr-FR" dirty="0"/>
              <a:t>those not in a position of power is oppression.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Much of the power of privilege comes from its invisibility – it seems normal and even natural.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fr-FR" dirty="0"/>
              <a:t>Different power imbalances cause forms of oppression that interlock to make individuals’ experiences different.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AEBB548-5DCD-4868-8062-F21D75CB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66F415-6B0F-4B34-9CD8-B2EB0BE3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05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F9FBD4-9193-419D-9F47-73C76D40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808960"/>
            <a:ext cx="8475260" cy="1385600"/>
          </a:xfrm>
        </p:spPr>
        <p:txBody>
          <a:bodyPr>
            <a:noAutofit/>
          </a:bodyPr>
          <a:lstStyle/>
          <a:p>
            <a:r>
              <a:rPr lang="en-US" altLang="fr-FR" sz="4000" dirty="0"/>
              <a:t>Power, Privilege, Inclusion, </a:t>
            </a:r>
            <a:br>
              <a:rPr lang="en-US" altLang="fr-FR" sz="4000" dirty="0"/>
            </a:br>
            <a:r>
              <a:rPr lang="en-US" altLang="fr-FR" sz="4000" dirty="0"/>
              <a:t>Powerlessness, Oppression, Exclusion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50EFC0-CA96-41DE-8E15-1CBED3BE0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534194"/>
            <a:ext cx="8475260" cy="371100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r-FR" dirty="0"/>
              <a:t>The oppression may be felt as negative attitudes towards her/his skin </a:t>
            </a:r>
            <a:r>
              <a:rPr lang="en-US" altLang="fr-FR" dirty="0" err="1"/>
              <a:t>colour</a:t>
            </a:r>
            <a:r>
              <a:rPr lang="en-US" altLang="fr-FR" dirty="0"/>
              <a:t>, religion, ethnic identity, gender, sexual orientation, language skills, education, physical limitations, etc.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r-FR" dirty="0"/>
              <a:t>Systemic responses to individuals affect entire groups within our society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r-FR" dirty="0"/>
              <a:t>Exclusion is the result of power imbalances.</a:t>
            </a: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62A3F8C-1743-4F7E-926E-D8429B9B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CE04B2-B057-424D-8955-809CCBBF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73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A5039-613F-4FF6-B853-877EBC42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699777"/>
            <a:ext cx="8475260" cy="1533972"/>
          </a:xfrm>
        </p:spPr>
        <p:txBody>
          <a:bodyPr>
            <a:noAutofit/>
          </a:bodyPr>
          <a:lstStyle/>
          <a:p>
            <a:r>
              <a:rPr lang="en-US" sz="4000" dirty="0"/>
              <a:t>Examples of privilege leading to oppression:</a:t>
            </a:r>
            <a:endParaRPr lang="en-CA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3639"/>
              </p:ext>
            </p:extLst>
          </p:nvPr>
        </p:nvGraphicFramePr>
        <p:xfrm>
          <a:off x="341313" y="2233613"/>
          <a:ext cx="8254047" cy="338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233"/>
                <a:gridCol w="1401233"/>
                <a:gridCol w="54515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Borgia Pro" panose="02020605060306020A03" pitchFamily="18" charset="0"/>
                        </a:rPr>
                        <a:t>Area of Privilege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Borgia Pro" panose="02020605060306020A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Who is privileged?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Examples of how you are privileged.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Colour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rgia Pro" panose="02020605060306020A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White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A whole array of benefits in this society including: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Being given the benefit of the doubt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Not subjected to racial profiling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Gender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Men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You benefit from a whole array of privileges throughout society. E.g. political and corporate leaders, higher wage levels…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English as a first language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You are able to understand and express yourself without any special effort.  You may presume that French-speakers should make the effort to speak English. Believe that newcomers should learn English in order to participate.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35CD01D-351C-41FE-9599-2574504A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8BCBCC3-E56D-4482-8995-5FBFE987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8BBBC1-DB8D-4DA5-BB3C-6BE3137F2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Examples of privilege leading to oppression: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46010"/>
              </p:ext>
            </p:extLst>
          </p:nvPr>
        </p:nvGraphicFramePr>
        <p:xfrm>
          <a:off x="341194" y="2044927"/>
          <a:ext cx="8593137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258"/>
                <a:gridCol w="2495006"/>
                <a:gridCol w="38268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Borgia Pro" panose="02020605060306020A03" pitchFamily="18" charset="0"/>
                        </a:rPr>
                        <a:t>Area of Privilege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Borgia Pro" panose="02020605060306020A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Who is privileged?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Examples of how you are privileged.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Sexual Orientation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Heterosexual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You don’t fear that your sexual orientation may be discovered.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Religion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Christians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Christianity is reflected all around us.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Physical Ability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Able bodied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No need to worry about how you will get to the meeting room or reach the microphone. You will be able to see and hear what takes place</a:t>
                      </a:r>
                      <a:endParaRPr lang="en-US" sz="1600" dirty="0">
                        <a:effectLst/>
                        <a:latin typeface="Borgia Pro" panose="02020605060306020A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Experience in the CCR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Long experience and involvement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You know how to move forward an issue within the organization.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Knowledge of refugee and immigration law and policies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People with lots of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rgia Pro" panose="02020605060306020A03" pitchFamily="18" charset="0"/>
                        </a:rPr>
                        <a:t>You can understand some points more quickly than others, and may assume that you don’t need to listen to others.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B66D460-F111-41DE-A237-0017CA90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9F809A-4A2B-4CD7-8F91-B50E3EA2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85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fr-FR" dirty="0"/>
              <a:t>Civil servants are welcome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2521131"/>
            <a:ext cx="8593800" cy="372407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altLang="fr-FR" dirty="0"/>
              <a:t>At a CCR consultation, government reps may feel in the minority.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altLang="fr-FR" dirty="0"/>
              <a:t>Criticism of policies must not undermine respectful  attitudes towards all individuals.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536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fr-FR" sz="4800" dirty="0"/>
              <a:t>Responses to Oppression in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2351314"/>
            <a:ext cx="8475260" cy="389388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fr-FR" dirty="0"/>
              <a:t>At all times, be aware of power dynamics and difference, and be prepared to support the person(s) who is marginalized/has less power.</a:t>
            </a:r>
            <a:endParaRPr lang="en-US" altLang="fr-FR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fr-FR" dirty="0"/>
              <a:t>Address a concern/issue immediately, and preferably during the session.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fr-FR" dirty="0"/>
              <a:t>Refer to ground rules and the CCR anti-oppression policy.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fr-FR" dirty="0"/>
              <a:t>If necessary, use a ‘timeout’.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altLang="fr-FR" dirty="0"/>
              <a:t>The complaints procedure is available if necessary.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for </a:t>
            </a:r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45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2428754"/>
            <a:ext cx="8475260" cy="1142672"/>
          </a:xfrm>
        </p:spPr>
        <p:txBody>
          <a:bodyPr/>
          <a:lstStyle/>
          <a:p>
            <a:pPr algn="ctr"/>
            <a:r>
              <a:rPr lang="en-US" dirty="0"/>
              <a:t>Thank you and good luck!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/>
              <a:t>for </a:t>
            </a:r>
            <a:r>
              <a:rPr lang="en-US" smtClean="0"/>
              <a:t>Moderators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961A-1DEE-4422-A6AD-F896965D2A0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63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in CCR Template">
      <a:dk1>
        <a:sysClr val="windowText" lastClr="000000"/>
      </a:dk1>
      <a:lt1>
        <a:sysClr val="window" lastClr="FFFFFF"/>
      </a:lt1>
      <a:dk2>
        <a:srgbClr val="575759"/>
      </a:dk2>
      <a:lt2>
        <a:srgbClr val="939598"/>
      </a:lt2>
      <a:accent1>
        <a:srgbClr val="C70600"/>
      </a:accent1>
      <a:accent2>
        <a:srgbClr val="DA5A5C"/>
      </a:accent2>
      <a:accent3>
        <a:srgbClr val="EC832E"/>
      </a:accent3>
      <a:accent4>
        <a:srgbClr val="F4BF31"/>
      </a:accent4>
      <a:accent5>
        <a:srgbClr val="8CB561"/>
      </a:accent5>
      <a:accent6>
        <a:srgbClr val="2F7F8D"/>
      </a:accent6>
      <a:hlink>
        <a:srgbClr val="C70600"/>
      </a:hlink>
      <a:folHlink>
        <a:srgbClr val="C70600"/>
      </a:folHlink>
    </a:clrScheme>
    <a:fontScheme name="Custom 49">
      <a:majorFont>
        <a:latin typeface="Museo Sans 900"/>
        <a:ea typeface=""/>
        <a:cs typeface=""/>
      </a:majorFont>
      <a:minorFont>
        <a:latin typeface="Borgia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E070A7A-2CC1-4128-984E-D5A915612341}" vid="{71A26498-7FCA-44D0-B6D7-2F70DF8D50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Recent Changes in Refugee and Immigration Policy</Template>
  <TotalTime>14</TotalTime>
  <Words>563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Borgia Pro</vt:lpstr>
      <vt:lpstr>Calibri</vt:lpstr>
      <vt:lpstr>CCR Bullet</vt:lpstr>
      <vt:lpstr>Museo Sans 900</vt:lpstr>
      <vt:lpstr>Wingdings</vt:lpstr>
      <vt:lpstr>Office Theme</vt:lpstr>
      <vt:lpstr>Training for Moderators</vt:lpstr>
      <vt:lpstr>Power, Privilege, Inclusion,  Powerlessness, Oppression, Exclusion</vt:lpstr>
      <vt:lpstr>Power, Privilege, Inclusion,  Powerlessness, Oppression, Exclusion</vt:lpstr>
      <vt:lpstr>Power, Privilege, Inclusion,  Powerlessness, Oppression, Exclusion</vt:lpstr>
      <vt:lpstr>Examples of privilege leading to oppression:</vt:lpstr>
      <vt:lpstr>Examples of privilege leading to oppression:</vt:lpstr>
      <vt:lpstr>Civil servants are welcome too!</vt:lpstr>
      <vt:lpstr>Responses to Oppression in Workshops</vt:lpstr>
      <vt:lpstr>Thank you and 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Moderators</dc:title>
  <dc:creator>Eva Gracia-Turgeon</dc:creator>
  <cp:lastModifiedBy>Marisa</cp:lastModifiedBy>
  <cp:revision>4</cp:revision>
  <dcterms:created xsi:type="dcterms:W3CDTF">2017-11-08T14:09:11Z</dcterms:created>
  <dcterms:modified xsi:type="dcterms:W3CDTF">2017-11-08T16:21:34Z</dcterms:modified>
</cp:coreProperties>
</file>