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5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42"/>
  </p:normalViewPr>
  <p:slideViewPr>
    <p:cSldViewPr snapToGrid="0" snapToObjects="1">
      <p:cViewPr varScale="1">
        <p:scale>
          <a:sx n="85" d="100"/>
          <a:sy n="85" d="100"/>
        </p:scale>
        <p:origin x="17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DA042-5762-804F-9A62-43D99C26CFB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5F28F-A2B0-D346-AA5A-FEFC069C9C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35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Le MCVI a développé au fil des ans une expertise dans l’intervention psychosociale et l’accompagnement des femmes victimes de violence sexuelle.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aux violences et aux agressions sexuelles, incluant les femmes victimes de la traite et les femmes sans statut.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 MCVI exerce sa mission par un travail axé sur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5F28F-A2B0-D346-AA5A-FEFC069C9CB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39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Personnes à statut précaires – parce que ils sont </a:t>
            </a:r>
            <a:r>
              <a:rPr lang="fr-FR" dirty="0" err="1"/>
              <a:t>vulnerable</a:t>
            </a:r>
            <a:r>
              <a:rPr lang="fr-FR" dirty="0"/>
              <a:t> à la traite des personnes </a:t>
            </a:r>
          </a:p>
          <a:p>
            <a:r>
              <a:rPr lang="fr-FR" dirty="0"/>
              <a:t>Soit déjà victime, soit vulnérable à la traite des personnes </a:t>
            </a:r>
          </a:p>
          <a:p>
            <a:r>
              <a:rPr lang="fr-FR" dirty="0"/>
              <a:t>Point d’entré non-officiel – </a:t>
            </a:r>
          </a:p>
          <a:p>
            <a:endParaRPr lang="fr-FR" dirty="0"/>
          </a:p>
          <a:p>
            <a:r>
              <a:rPr lang="fr-FR" dirty="0"/>
              <a:t>les trois principaux pays d'origine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5F28F-A2B0-D346-AA5A-FEFC069C9CB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92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Consultants d’immigration frauduleuse, situation de coercition et d’exploitation des personnes </a:t>
            </a:r>
            <a:r>
              <a:rPr lang="fr-FR" dirty="0" err="1"/>
              <a:t>vulnerables</a:t>
            </a:r>
            <a:r>
              <a:rPr lang="fr-FR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b="1" dirty="0"/>
              <a:t>Pénurie de hébergement -  salubrité et abordables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b="1" dirty="0"/>
              <a:t>De la difficulté d’avoir des réponses adéquat aux situations d’exploitation et de la violence – confonde par la nature complexe de la traite,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b="1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5F28F-A2B0-D346-AA5A-FEFC069C9CB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313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manière </a:t>
            </a:r>
            <a:r>
              <a:rPr lang="fr-FR" dirty="0" err="1"/>
              <a:t>generale</a:t>
            </a:r>
            <a:r>
              <a:rPr lang="fr-FR" dirty="0"/>
              <a:t> de plus en plus restreinte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5F28F-A2B0-D346-AA5A-FEFC069C9CB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60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546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77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80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7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645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41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8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53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78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01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31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A1830D5-FB49-974C-A16D-6D9B33FCDA3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731BFE7-0431-4248-A7EA-071185C0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48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file:///Users/Leah/Dropbox/les-arrivees-irregulieres-a-la-frontiere-informations-generales-janjuil2019-fr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26B05-4DDA-BA46-A54C-0C4778311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9181" y="495573"/>
            <a:ext cx="9318826" cy="3986485"/>
          </a:xfrm>
          <a:ln w="25400"/>
        </p:spPr>
        <p:txBody>
          <a:bodyPr anchor="t">
            <a:normAutofit/>
          </a:bodyPr>
          <a:lstStyle/>
          <a:p>
            <a:r>
              <a:rPr lang="fr-FR" sz="2800" dirty="0">
                <a:solidFill>
                  <a:schemeClr val="bg2"/>
                </a:solidFill>
              </a:rPr>
              <a:t>TENDANCES &amp; défis RELIÉS À la traite des personnes au Québec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F736F3-DB32-3546-B8FC-1DE3460EA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5294" y="4586990"/>
            <a:ext cx="4366600" cy="2038662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92500" lnSpcReduction="20000"/>
          </a:bodyPr>
          <a:lstStyle/>
          <a:p>
            <a:endParaRPr lang="fr-FR" sz="2000" b="1" dirty="0">
              <a:solidFill>
                <a:schemeClr val="bg1"/>
              </a:solidFill>
              <a:latin typeface="+mj-lt"/>
            </a:endParaRP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Leah Evangelista Woolner</a:t>
            </a:r>
          </a:p>
          <a:p>
            <a:r>
              <a:rPr lang="fr-FR" dirty="0">
                <a:solidFill>
                  <a:schemeClr val="bg1"/>
                </a:solidFill>
                <a:latin typeface="+mj-lt"/>
              </a:rPr>
              <a:t>Mouvement contre le viol et l’inceste</a:t>
            </a:r>
          </a:p>
          <a:p>
            <a:r>
              <a:rPr lang="fr-FR" dirty="0">
                <a:solidFill>
                  <a:schemeClr val="bg1"/>
                </a:solidFill>
                <a:latin typeface="+mj-lt"/>
              </a:rPr>
              <a:t>Forum pancanadien contre la traite des personnes </a:t>
            </a:r>
          </a:p>
          <a:p>
            <a:r>
              <a:rPr lang="fr-FR" dirty="0">
                <a:solidFill>
                  <a:schemeClr val="bg1"/>
                </a:solidFill>
                <a:latin typeface="+mj-lt"/>
              </a:rPr>
              <a:t>Le 27 novembre 2019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2C3020D-6EFE-614A-8B21-A1C711FB5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735" y="1784996"/>
            <a:ext cx="2172563" cy="2236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981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082DAB-30B2-0442-B4BF-C65E3191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0694" y="1305279"/>
            <a:ext cx="7805231" cy="8006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2000" dirty="0"/>
              <a:t>Mouvement contre le viol et l’inceste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622332A-F479-DC4D-935F-81F4E648F5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7977" y="526916"/>
            <a:ext cx="1853358" cy="190755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9FA983F-FEDF-7B45-A428-A47528294346}"/>
              </a:ext>
            </a:extLst>
          </p:cNvPr>
          <p:cNvSpPr/>
          <p:nvPr/>
        </p:nvSpPr>
        <p:spPr>
          <a:xfrm>
            <a:off x="977977" y="2919469"/>
            <a:ext cx="10355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sz="1600" dirty="0"/>
              <a:t>CALACS (Centre d’aide et de lutte contre les agressions à caractère sexuelles) fondé en 1975 à Montréal, Québec.</a:t>
            </a:r>
          </a:p>
          <a:p>
            <a:pPr marL="285750" indent="-285750">
              <a:buFont typeface="Arial" charset="0"/>
              <a:buChar char="•"/>
            </a:pPr>
            <a:endParaRPr lang="fr-FR" sz="1600" dirty="0"/>
          </a:p>
          <a:p>
            <a:pPr marL="285750" indent="-285750">
              <a:buFont typeface="Arial" charset="0"/>
              <a:buChar char="•"/>
            </a:pPr>
            <a:r>
              <a:rPr lang="fr-FR" sz="1600" b="1" dirty="0"/>
              <a:t>Services psychosociaux auprès des femmes survivantes de la violence sexuelle,</a:t>
            </a:r>
            <a:r>
              <a:rPr lang="fr-FR" sz="1600" dirty="0"/>
              <a:t> et</a:t>
            </a:r>
            <a:r>
              <a:rPr lang="fr-FR" sz="1600" b="1" dirty="0"/>
              <a:t> </a:t>
            </a:r>
            <a:r>
              <a:rPr lang="fr-FR" sz="1600" dirty="0"/>
              <a:t>ayant un </a:t>
            </a:r>
            <a:r>
              <a:rPr lang="fr-FR" sz="1600" b="1" dirty="0"/>
              <a:t>statut de migration précaire</a:t>
            </a:r>
          </a:p>
          <a:p>
            <a:r>
              <a:rPr lang="fr-FR" sz="1600" dirty="0"/>
              <a:t> 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600" dirty="0"/>
              <a:t>Une</a:t>
            </a:r>
            <a:r>
              <a:rPr lang="fr-FR" sz="1600" b="1" dirty="0"/>
              <a:t> approche féministe et défense des droits </a:t>
            </a:r>
            <a:r>
              <a:rPr lang="fr-FR" sz="1600" dirty="0"/>
              <a:t>ayant à cœur l’appropriation du pouvoir par, pour et avec les femmes, </a:t>
            </a:r>
            <a:r>
              <a:rPr lang="fr-FR" sz="1600" b="1" dirty="0"/>
              <a:t>visant des transformations sur les plans structurels, juridiques, économiques et sociaux</a:t>
            </a:r>
          </a:p>
          <a:p>
            <a:pPr marL="285750" indent="-285750">
              <a:buFont typeface="Arial" charset="0"/>
              <a:buChar char="•"/>
            </a:pPr>
            <a:endParaRPr lang="fr-FR" sz="1600" b="1" dirty="0"/>
          </a:p>
          <a:p>
            <a:pPr marL="285750" indent="-285750">
              <a:buFont typeface="Arial" charset="0"/>
              <a:buChar char="•"/>
            </a:pPr>
            <a:r>
              <a:rPr lang="fr-FR" sz="1600" dirty="0"/>
              <a:t>Membre du: </a:t>
            </a:r>
          </a:p>
          <a:p>
            <a:pPr marL="285750" indent="-285750">
              <a:buFont typeface="Arial" charset="0"/>
              <a:buChar char="•"/>
            </a:pPr>
            <a:endParaRPr lang="fr-FR" sz="1600" dirty="0"/>
          </a:p>
          <a:p>
            <a:pPr marL="285750" indent="-285750">
              <a:buFont typeface="Arial" charset="0"/>
              <a:buChar char="•"/>
            </a:pPr>
            <a:endParaRPr lang="fr-FR" sz="1600" dirty="0"/>
          </a:p>
          <a:p>
            <a:pPr marL="285750" indent="-285750">
              <a:buFont typeface="Arial" charset="0"/>
              <a:buChar char="•"/>
            </a:pPr>
            <a:endParaRPr lang="fr-FR" sz="1600" b="1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84C077E-F879-EA4B-94FC-C5D8AA4605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1246" y="5347171"/>
            <a:ext cx="2768600" cy="876300"/>
          </a:xfrm>
          <a:prstGeom prst="rect">
            <a:avLst/>
          </a:prstGeom>
        </p:spPr>
      </p:pic>
      <p:pic>
        <p:nvPicPr>
          <p:cNvPr id="11" name="Picture 4" descr="Image result for canadian council for refugees">
            <a:extLst>
              <a:ext uri="{FF2B5EF4-FFF2-40B4-BE49-F238E27FC236}">
                <a16:creationId xmlns:a16="http://schemas.microsoft.com/office/drawing/2014/main" id="{6B49FA1C-0A95-BC4F-9C72-57B8A1598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004" y="5078620"/>
            <a:ext cx="1984765" cy="137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mage result for international migrants alliance logo">
            <a:extLst>
              <a:ext uri="{FF2B5EF4-FFF2-40B4-BE49-F238E27FC236}">
                <a16:creationId xmlns:a16="http://schemas.microsoft.com/office/drawing/2014/main" id="{2465CD8B-17BD-9F48-A685-3654F297D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165" y="5058338"/>
            <a:ext cx="1471223" cy="141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84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0B7009-1FEF-CB45-B69C-27B7C11F5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874" y="646754"/>
            <a:ext cx="8576410" cy="75393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TENDANCES &amp; défis RELIÉS À la traite des personnes  au Québec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821DBE3-3874-6342-BD0A-6EBA819AF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1128" y="435881"/>
            <a:ext cx="1142287" cy="1175687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4445C4C-1B2A-744F-B2C7-1FCA06E057E1}"/>
              </a:ext>
            </a:extLst>
          </p:cNvPr>
          <p:cNvSpPr txBox="1"/>
          <p:nvPr/>
        </p:nvSpPr>
        <p:spPr>
          <a:xfrm>
            <a:off x="557424" y="5740379"/>
            <a:ext cx="565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Statistiques disponible sur le site web du UNHCR: </a:t>
            </a:r>
            <a:r>
              <a:rPr lang="fr-CA" sz="1200" dirty="0">
                <a:hlinkClick r:id="rId4"/>
              </a:rPr>
              <a:t>file:///Users/Leah/Dropbox/les-arrivees-irregulieres-a-la-frontiere-informations-generales-janjuil2019-fr.pdf</a:t>
            </a:r>
            <a:endParaRPr lang="fr-FR" sz="12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4C69326-D9DF-944D-A4F6-4B2AB6C41B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424" y="1975254"/>
            <a:ext cx="6094655" cy="346653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08435F-1360-D34A-96D6-A36925F44F2E}"/>
              </a:ext>
            </a:extLst>
          </p:cNvPr>
          <p:cNvSpPr/>
          <p:nvPr/>
        </p:nvSpPr>
        <p:spPr>
          <a:xfrm>
            <a:off x="6918592" y="1975254"/>
            <a:ext cx="4204110" cy="4226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Janvier – Juin 2019: </a:t>
            </a:r>
            <a:r>
              <a:rPr lang="fr-FR" sz="1600" b="1" dirty="0">
                <a:solidFill>
                  <a:schemeClr val="tx1"/>
                </a:solidFill>
              </a:rPr>
              <a:t>33,980 au Canada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La majorité des « arrivées irrégulières » continuent d’avoir lieu au Québec </a:t>
            </a:r>
            <a:r>
              <a:rPr lang="fr-FR" sz="1600" b="1" dirty="0">
                <a:solidFill>
                  <a:schemeClr val="tx1"/>
                </a:solidFill>
              </a:rPr>
              <a:t>(8,364)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Trois principaux pays d’origine: </a:t>
            </a:r>
            <a:r>
              <a:rPr lang="fr-FR" sz="1600" b="1" dirty="0">
                <a:solidFill>
                  <a:schemeClr val="tx1"/>
                </a:solidFill>
              </a:rPr>
              <a:t>Nigeria</a:t>
            </a:r>
            <a:r>
              <a:rPr lang="fr-FR" sz="1600" dirty="0">
                <a:solidFill>
                  <a:schemeClr val="tx1"/>
                </a:solidFill>
              </a:rPr>
              <a:t>, la </a:t>
            </a:r>
            <a:r>
              <a:rPr lang="fr-FR" sz="1600" b="1" dirty="0">
                <a:solidFill>
                  <a:schemeClr val="tx1"/>
                </a:solidFill>
              </a:rPr>
              <a:t>Colombie</a:t>
            </a:r>
            <a:r>
              <a:rPr lang="fr-FR" sz="1600" dirty="0">
                <a:solidFill>
                  <a:schemeClr val="tx1"/>
                </a:solidFill>
              </a:rPr>
              <a:t>, et la </a:t>
            </a:r>
            <a:r>
              <a:rPr lang="fr-FR" sz="1600" b="1" dirty="0">
                <a:solidFill>
                  <a:schemeClr val="tx1"/>
                </a:solidFill>
              </a:rPr>
              <a:t>République Démocratique du Congo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Violence organisée, la violence fondée sur le sexe (mariage forcé, mutilation génitales féminines, la traite de personnes), orientation sexuelle, la persécution par des groupes armés, et pour opinion politique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Taux d’acceptation d’environ 22% pour les demandeurs d’origine nigériens</a:t>
            </a:r>
          </a:p>
        </p:txBody>
      </p:sp>
    </p:spTree>
    <p:extLst>
      <p:ext uri="{BB962C8B-B14F-4D97-AF65-F5344CB8AC3E}">
        <p14:creationId xmlns:p14="http://schemas.microsoft.com/office/powerpoint/2010/main" val="122879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821DBE3-3874-6342-BD0A-6EBA819AF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1128" y="435881"/>
            <a:ext cx="1142287" cy="1175687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109E7AF-4277-CD42-BBBD-169D9D88188F}"/>
              </a:ext>
            </a:extLst>
          </p:cNvPr>
          <p:cNvSpPr/>
          <p:nvPr/>
        </p:nvSpPr>
        <p:spPr>
          <a:xfrm>
            <a:off x="663329" y="2883346"/>
            <a:ext cx="4514597" cy="3352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Travail forcé et exploitation (travailleur-e-s agricoles, travailleuses domestiques)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Agence de placement à Victoriaville condamnée à payer plus de 300,000 $ en dommages à 11 travailleurs agricoles (Centre de travailleur-e-s immigrant-e-s)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Identification de la traite humaine sous plusieurs formes par des instances gouvernementales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F606C5B-9CE2-E84E-ADA1-836F5C1A4DCC}"/>
              </a:ext>
            </a:extLst>
          </p:cNvPr>
          <p:cNvSpPr txBox="1"/>
          <p:nvPr/>
        </p:nvSpPr>
        <p:spPr>
          <a:xfrm>
            <a:off x="963296" y="2062791"/>
            <a:ext cx="391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Travailleurs temporaires étrangers</a:t>
            </a:r>
            <a:endParaRPr lang="fr-FR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BFA308-E3CB-354F-B0F2-0AEA5E0FE79D}"/>
              </a:ext>
            </a:extLst>
          </p:cNvPr>
          <p:cNvSpPr/>
          <p:nvPr/>
        </p:nvSpPr>
        <p:spPr>
          <a:xfrm>
            <a:off x="6130181" y="2883346"/>
            <a:ext cx="4863136" cy="3352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Femmes victimes d’agression sexuelle, la violence d’un partenaire intime, et l’exploitation sexuelle qui n’ont pas accès à la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 Ville de Montréal:  Accès sans peur – carte d’identification pour avoir accès à certains services municipaux, sans avoir besoin de fournir une preuve d’adresse, bibliothèque ou piscine.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Manque de directives claires et précises concernant les demandes à motif humanitaire (victimes de la traite de personnes)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3A01D6D-FE85-CC40-BAA9-2B934DC09A0D}"/>
              </a:ext>
            </a:extLst>
          </p:cNvPr>
          <p:cNvSpPr txBox="1"/>
          <p:nvPr/>
        </p:nvSpPr>
        <p:spPr>
          <a:xfrm>
            <a:off x="7099655" y="2060966"/>
            <a:ext cx="2504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Personnes sans-statut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685904B0-A4E6-5D44-A9E0-F9EB89B29C16}"/>
              </a:ext>
            </a:extLst>
          </p:cNvPr>
          <p:cNvSpPr txBox="1">
            <a:spLocks/>
          </p:cNvSpPr>
          <p:nvPr/>
        </p:nvSpPr>
        <p:spPr bwMode="black">
          <a:xfrm>
            <a:off x="2252015" y="655819"/>
            <a:ext cx="9035577" cy="7539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solidFill>
                  <a:schemeClr val="tx1"/>
                </a:solidFill>
              </a:rPr>
              <a:t>TENDANCES &amp; défis RELIÉS À DE la traite des personnes  au Québec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1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1A1D3FF-9832-CD4D-B826-79D42C8A4FEB}"/>
              </a:ext>
            </a:extLst>
          </p:cNvPr>
          <p:cNvSpPr/>
          <p:nvPr/>
        </p:nvSpPr>
        <p:spPr>
          <a:xfrm>
            <a:off x="1297217" y="1873583"/>
            <a:ext cx="10110297" cy="48013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/>
              <a:t>Changements des lois d’immigration provinciales: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b="1" dirty="0"/>
              <a:t>Lois 9 </a:t>
            </a:r>
            <a:r>
              <a:rPr lang="fr-CA" dirty="0"/>
              <a:t>(mettre en application un nouveau système d’immigration,  </a:t>
            </a:r>
            <a:r>
              <a:rPr lang="fr-CA" i="1" dirty="0"/>
              <a:t>ARRIMA)</a:t>
            </a:r>
            <a:endParaRPr lang="fr-CA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Insertion d’un test de valeurs dans le processus d’obtention du Certificat de sélection du Québec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Enjeux reliés à </a:t>
            </a:r>
            <a:r>
              <a:rPr lang="fr-CA" b="1" dirty="0"/>
              <a:t>l'exercice illégal de la profession d'avocat en matière d'immigration</a:t>
            </a:r>
          </a:p>
          <a:p>
            <a:endParaRPr lang="fr-C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/>
              <a:t>Accès à la justice et aux services sociaux </a:t>
            </a:r>
            <a:r>
              <a:rPr lang="fr-CA" dirty="0"/>
              <a:t>demeure très restreint pour les migrants à statut précaires  (i.e. assistance sociale et légale, indemnisation pour les victimes, etc.)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Détenteurs d’un permit de séjour temporaire n’ont pas accès à l’aide sociale </a:t>
            </a:r>
          </a:p>
          <a:p>
            <a:endParaRPr lang="fr-C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/>
              <a:t>Longue période de séparation familiale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/>
              <a:t>Pénurie de logements à Montréal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/>
              <a:t>Accès à la garderie </a:t>
            </a:r>
            <a:r>
              <a:rPr lang="fr-CA" dirty="0"/>
              <a:t>pour les enfants demandeurs d’asile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/>
          </a:p>
        </p:txBody>
      </p:sp>
      <p:pic>
        <p:nvPicPr>
          <p:cNvPr id="13" name="Espace réservé du contenu 4">
            <a:extLst>
              <a:ext uri="{FF2B5EF4-FFF2-40B4-BE49-F238E27FC236}">
                <a16:creationId xmlns:a16="http://schemas.microsoft.com/office/drawing/2014/main" id="{DF0B9DD3-5550-1C4C-A9BF-7E15EE72EE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1128" y="435881"/>
            <a:ext cx="1142287" cy="1175687"/>
          </a:xfr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60D4E257-8738-9640-A4CC-B473E6FF4B47}"/>
              </a:ext>
            </a:extLst>
          </p:cNvPr>
          <p:cNvSpPr txBox="1">
            <a:spLocks/>
          </p:cNvSpPr>
          <p:nvPr/>
        </p:nvSpPr>
        <p:spPr bwMode="black">
          <a:xfrm>
            <a:off x="2252016" y="655819"/>
            <a:ext cx="8576410" cy="7539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solidFill>
                  <a:schemeClr val="tx1"/>
                </a:solidFill>
              </a:rPr>
              <a:t>TENDANCES &amp; défis RELIÉS À la traite des personnes  au Québec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17644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{E9E12030-31A3-8B4A-807A-9485E6133DBB}tf10001120</Template>
  <TotalTime>482</TotalTime>
  <Words>521</Words>
  <Application>Microsoft Macintosh PowerPoint</Application>
  <PresentationFormat>Grand écran</PresentationFormat>
  <Paragraphs>76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Colis</vt:lpstr>
      <vt:lpstr>TENDANCES &amp; défis RELIÉS À la traite des personnes au Québec</vt:lpstr>
      <vt:lpstr>Mouvement contre le viol et l’inceste</vt:lpstr>
      <vt:lpstr>TENDANCES &amp; défis RELIÉS À la traite des personnes  au Québec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anti-trafficking trends, challenges &amp;  opportunities for collaboration: Quebec</dc:title>
  <dc:creator>Leah Woolner</dc:creator>
  <cp:lastModifiedBy>Leah Woolner</cp:lastModifiedBy>
  <cp:revision>66</cp:revision>
  <dcterms:created xsi:type="dcterms:W3CDTF">2019-11-20T19:14:39Z</dcterms:created>
  <dcterms:modified xsi:type="dcterms:W3CDTF">2019-11-26T17:28:30Z</dcterms:modified>
</cp:coreProperties>
</file>