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64" r:id="rId3"/>
    <p:sldId id="270" r:id="rId4"/>
    <p:sldId id="271" r:id="rId5"/>
    <p:sldId id="268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584" autoAdjust="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F4CB4-08A3-49EA-98CD-735B7AAC9A8F}" type="datetimeFigureOut">
              <a:rPr lang="en-CA" smtClean="0"/>
              <a:t>2018-03-27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FC9F5-943F-4839-83E2-79E04C0A6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56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There must be a balance of children, babies, parents, grand parents, uncles and aunts.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C9F5-943F-4839-83E2-79E04C0A658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17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Up to a maximum of two groups will be allowed to not make treaties with the Europeans.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C9F5-943F-4839-83E2-79E04C0A658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3645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Tools resource cards will be assigned at this location.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C9F5-943F-4839-83E2-79E04C0A658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34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Only one group can go into hiding as there were not many families that managed to do this. If the group hides closer to the community they will get 1 tool resource card.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C9F5-943F-4839-83E2-79E04C0A658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68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Children in the family will be taken away at this location.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C9F5-943F-4839-83E2-79E04C0A658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93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Tools resource card will be taken away at this location as hunting is restricted.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C9F5-943F-4839-83E2-79E04C0A658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755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Groups will be encouraged to reflect on their experiences moving to Canada and relate with those of First Nations families moving from the reserve.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FC9F5-943F-4839-83E2-79E04C0A658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823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4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71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ttons Grow and Turn on Path">
    <p:bg>
      <p:bgPr>
        <a:gradFill rotWithShape="1">
          <a:gsLst>
            <a:gs pos="0">
              <a:srgbClr val="FFFFFF"/>
            </a:gs>
            <a:gs pos="100000">
              <a:srgbClr val="D9D9D9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-1" y="0"/>
            <a:ext cx="5227675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961952" y="838200"/>
            <a:ext cx="6017525" cy="4308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494606" y="609600"/>
            <a:ext cx="1097280" cy="1097280"/>
          </a:xfrm>
          <a:prstGeom prst="ellipse">
            <a:avLst/>
          </a:prstGeom>
          <a:noFill/>
          <a:effectLst>
            <a:outerShdw blurRad="127000" dist="127000" dir="8460000" algn="tr" rotWithShape="0">
              <a:prstClr val="black">
                <a:alpha val="23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215384" y="2057400"/>
            <a:ext cx="6016752" cy="4308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icture Placeholder 6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756261" y="1828800"/>
            <a:ext cx="1097280" cy="1097280"/>
          </a:xfrm>
          <a:prstGeom prst="ellipse">
            <a:avLst/>
          </a:prstGeom>
          <a:noFill/>
          <a:effectLst>
            <a:outerShdw blurRad="127000" dist="127000" dir="8460000" algn="tr" rotWithShape="0">
              <a:prstClr val="black">
                <a:alpha val="23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5047488" y="3352800"/>
            <a:ext cx="6016752" cy="4308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6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3581400" y="3200400"/>
            <a:ext cx="1097280" cy="1097280"/>
          </a:xfrm>
          <a:prstGeom prst="ellipse">
            <a:avLst/>
          </a:prstGeom>
          <a:noFill/>
          <a:effectLst>
            <a:outerShdw blurRad="127000" dist="127000" dir="8460000" algn="tr" rotWithShape="0">
              <a:prstClr val="black">
                <a:alpha val="23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4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5806440" y="4846320"/>
            <a:ext cx="6016752" cy="4308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rgbClr val="7F7F7F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Picture Placeholder 6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341220" y="4690872"/>
            <a:ext cx="1097280" cy="1097280"/>
          </a:xfrm>
          <a:prstGeom prst="ellipse">
            <a:avLst/>
          </a:prstGeom>
          <a:noFill/>
          <a:effectLst>
            <a:outerShdw blurRad="127000" dist="127000" dir="8460000" algn="tr" rotWithShape="0">
              <a:prstClr val="black">
                <a:alpha val="23000"/>
              </a:prst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6" name="Instructions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5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a sample image, select a picture and delete it. Now click the Pictures icon in each placeholder to insert your own images.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pictures courtesy of Bill Staples.</a:t>
            </a:r>
            <a:endParaRPr lang="en-US" sz="15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9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77556E-17 C 0.08333 0.12338 0.12409 0.20185 0.17031 0.35532 C 0.21771 0.51736 0.26002 0.8213 0.28515 0.97199 " pathEditMode="relative" rAng="0" ptsTypes="AAA">
                                      <p:cBhvr>
                                        <p:cTn id="12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58" y="4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C 0.0487 0.10208 0.07266 0.16713 0.09987 0.29444 C 0.12774 0.4287 0.15248 0.68078 0.16732 0.80602 " pathEditMode="relative" rAng="0" ptsTypes="AAA">
                                      <p:cBhvr>
                                        <p:cTn id="25" dur="1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9" y="4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C 0.02891 0.07592 0.0431 0.1243 0.05938 0.21921 C 0.07591 0.31921 0.09063 0.50694 0.09961 0.60023 " pathEditMode="relative" rAng="0" ptsTypes="AAA">
                                      <p:cBhvr>
                                        <p:cTn id="38" dur="1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4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8629E-18 1.11111E-6 C 0.01107 0.05 0.01641 0.08194 0.02266 0.14491 C 0.0293 0.21134 0.03503 0.33565 0.0388 0.39768 " pathEditMode="relative" rAng="0" ptsTypes="AAA">
                                      <p:cBhvr>
                                        <p:cTn id="51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" y="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7" grpId="1"/>
      <p:bldP spid="10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11" grpId="1"/>
      <p:bldP spid="1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/>
      <p:bldP spid="13" grpId="1"/>
      <p:bldP spid="14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5" grpId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5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3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8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2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4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966E8-DCA0-42DE-A10D-4868BED7587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7DFB-4023-4036-BB09-7E1973D8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1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961952" y="838200"/>
            <a:ext cx="6017525" cy="430887"/>
          </a:xfrm>
        </p:spPr>
        <p:txBody>
          <a:bodyPr/>
          <a:lstStyle/>
          <a:p>
            <a:r>
              <a:rPr lang="en-US" dirty="0"/>
              <a:t>Elder opens with a prayer. Assign family groups and issue family cards. Each family must have children. 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" b="7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Issue 2 money, 3 food and 4 health resource cards to each group.</a:t>
            </a: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Issue visuals and a glossary for each group.</a:t>
            </a:r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sz="quarter" idx="18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Invite groups to move to the first station after doing family introductions.</a:t>
            </a: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20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" r="1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820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CD24C0-C974-4B3E-A24D-D6FBA72DA1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CA" dirty="0"/>
              <a:t>Group receives a location card and a choice card at the European Contact Location. They read and discuss as a family.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F00B1EE6-5840-4153-B7B3-BF19701BE3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6" r="1244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5D86C-6F46-4696-967B-B1D9E2ED2C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/>
              <a:t>Groups takes back the choice card to the European Contact Location. They report on the choice they have made and receive an option card.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2BFBB3-02B4-4E35-BD42-0559C53A42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Group pays what is due at the European Contact Location as it is written on their option card. They can negotiate as needed. 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D2F03E17-6695-4D62-A5F2-6509493E97E4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05D4A8-45CA-4DB7-8E7B-FD7C9A53D1B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/>
              <a:t>Group sits down at the European Contact Location to discuss the reflection questions posted at the location.</a:t>
            </a: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DFF1287A-898D-4BCF-82CE-5DF4C95AC06B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50ABB099-D7EC-481A-BF17-610257F7F2A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487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CD24C0-C974-4B3E-A24D-D6FBA72DA1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CA" dirty="0"/>
              <a:t>Group receives a location card and a choice card at the Fur Trade Location. They read and discuss as a family.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F00B1EE6-5840-4153-B7B3-BF19701BE3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6" r="1244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5D86C-6F46-4696-967B-B1D9E2ED2C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/>
              <a:t>Groups takes back the choice card to the Fur Trade Location. They report on the choice they have made and receive an option card.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2BFBB3-02B4-4E35-BD42-0559C53A42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Group pays what is due at the Fur Trade Location as it is written on their option card. They can negotiate as needed.  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DDE3327-AD89-4F65-82A0-97E43FC0BD7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05D4A8-45CA-4DB7-8E7B-FD7C9A53D1B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/>
              <a:t>Group sits down at the Fur Trade Location to discuss the reflection questions posted at the location.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1672B33-0492-4A40-8622-D65F5033D05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27E5B07-302F-4FEC-9DF3-B844742C689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08550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CD24C0-C974-4B3E-A24D-D6FBA72DA1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CA" dirty="0"/>
              <a:t>Group receives a location card and a choice card at the Avoided Contact Location. They read and discuss as a family.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F00B1EE6-5840-4153-B7B3-BF19701BE3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6" r="1244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5D86C-6F46-4696-967B-B1D9E2ED2C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/>
              <a:t>Groups takes back the choice card to the Avoided Contact Location. They report on the choice they have made and receive an option card.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2BFBB3-02B4-4E35-BD42-0559C53A42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Group pays what is due at the Avoided Contact Location as it is written on their option card. They can negotiate as needed.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DDE3327-AD89-4F65-82A0-97E43FC0BD7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05D4A8-45CA-4DB7-8E7B-FD7C9A53D1B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/>
              <a:t>Group sits down at the Avoided Contact Location to discuss the reflection questions posted at the location.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1672B33-0492-4A40-8622-D65F5033D05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27E5B07-302F-4FEC-9DF3-B844742C689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204489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CD24C0-C974-4B3E-A24D-D6FBA72DA1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CA" dirty="0"/>
              <a:t>Group receives a location card and a choice card at the Residential School Location. They read and discuss as a family.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F00B1EE6-5840-4153-B7B3-BF19701BE3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6" r="1244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5D86C-6F46-4696-967B-B1D9E2ED2C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/>
              <a:t>Groups takes back the choice card to the Residential School Location. They report on the choice they have made and receive an option card.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2BFBB3-02B4-4E35-BD42-0559C53A42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Group pays what is due at the Residential School Location as it is written on their option card.  They can negotiate as needed. 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DDE3327-AD89-4F65-82A0-97E43FC0BD7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05D4A8-45CA-4DB7-8E7B-FD7C9A53D1B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/>
              <a:t>Group sits down at the Residential School Location to discuss the reflection questions posted at the location.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1672B33-0492-4A40-8622-D65F5033D05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27E5B07-302F-4FEC-9DF3-B844742C689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97877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CD24C0-C974-4B3E-A24D-D6FBA72DA1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CA" dirty="0"/>
              <a:t>Group receives a location card and a choice card at the Reserve System Location. They read and discuss as a family.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F00B1EE6-5840-4153-B7B3-BF19701BE3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6" r="1244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5D86C-6F46-4696-967B-B1D9E2ED2C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/>
              <a:t>Groups takes back the choice card to the Reserve System Location. They report on the choice they have made and receive an option card.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2BFBB3-02B4-4E35-BD42-0559C53A42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Group pays what is due at the Reserve System Location as it is written on their option card.  They can negotiate as needed. 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DDE3327-AD89-4F65-82A0-97E43FC0BD7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05D4A8-45CA-4DB7-8E7B-FD7C9A53D1B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/>
              <a:t>Group sits down at the Reserve System Location to discuss the reflection questions posted at the location.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1672B33-0492-4A40-8622-D65F5033D05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27E5B07-302F-4FEC-9DF3-B844742C689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43326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CD24C0-C974-4B3E-A24D-D6FBA72DA1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CA" dirty="0"/>
              <a:t>Group receives a location card and a choice card at the Migration Location. They read and discuss as a family.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F00B1EE6-5840-4153-B7B3-BF19701BE3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6" r="1244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5D86C-6F46-4696-967B-B1D9E2ED2C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/>
              <a:t>Groups takes back the choice card to the Migration Location. They report on the choice they have made and receive an option card.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2BFBB3-02B4-4E35-BD42-0559C53A42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Group pays what is due at the Migration Location as it is written on their option card.  They can negotiate as needed. 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DDE3327-AD89-4F65-82A0-97E43FC0BD7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05D4A8-45CA-4DB7-8E7B-FD7C9A53D1B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/>
              <a:t>Group sits down at the Migration Location to discuss the reflection questions posted at the location.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1672B33-0492-4A40-8622-D65F5033D05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27E5B07-302F-4FEC-9DF3-B844742C689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14544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8402CF-BCB5-427A-904F-90F9C5DAA5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CA" dirty="0"/>
              <a:t>Groups debrief together or as a larger group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FAD25-273B-4B70-BDD5-4C0B5CBE3B4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A5BEB-F996-4B6E-98C6-39D5E8A5C1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/>
              <a:t>Question and answer period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83FE83-B70D-4861-87B4-D254B464C68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E6BDA3-AD89-4E01-8438-9E2337172AD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CA" dirty="0"/>
              <a:t>Elder closes with a prayer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677C3AA-FEBD-435B-8E73-9D85638EDA5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C949F8-6323-4B8B-BAD1-32D64E6C16E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/>
              <a:t>Volunteers collect all of the materials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8F1D925-851A-4AEF-A9CE-F5AA20AE93C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408614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ttons_Grow_and_Turn_on_Path_16x9.potx" id="{EBCFE5E7-09C1-4E56-81AE-E1F970236749}" vid="{6AD16C55-8CB0-48A8-AFCA-A43F58E748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DB3237-F16E-4F3C-BE79-E2871B4F2C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Picture buttons (widescreen)</Template>
  <TotalTime>83</TotalTime>
  <Words>769</Words>
  <Application>Microsoft Office PowerPoint</Application>
  <PresentationFormat>Widescreen</PresentationFormat>
  <Paragraphs>46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Gichungu</dc:creator>
  <cp:keywords/>
  <cp:lastModifiedBy>Naomi Gichungu</cp:lastModifiedBy>
  <cp:revision>11</cp:revision>
  <dcterms:created xsi:type="dcterms:W3CDTF">2018-03-27T15:06:51Z</dcterms:created>
  <dcterms:modified xsi:type="dcterms:W3CDTF">2018-03-27T16:30:26Z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TC040144569991</vt:lpwstr>
  </property>
</Properties>
</file>