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506" r:id="rId5"/>
    <p:sldId id="397" r:id="rId6"/>
    <p:sldId id="515" r:id="rId7"/>
    <p:sldId id="442" r:id="rId8"/>
    <p:sldId id="516" r:id="rId9"/>
    <p:sldId id="419" r:id="rId10"/>
    <p:sldId id="519" r:id="rId11"/>
    <p:sldId id="518" r:id="rId12"/>
    <p:sldId id="524" r:id="rId13"/>
    <p:sldId id="523" r:id="rId14"/>
    <p:sldId id="522" r:id="rId15"/>
    <p:sldId id="508" r:id="rId16"/>
  </p:sldIdLst>
  <p:sldSz cx="9144000" cy="6858000" type="screen4x3"/>
  <p:notesSz cx="1952625" cy="6858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McCrae" initials="KM" lastIdx="1" clrIdx="0">
    <p:extLst>
      <p:ext uri="{19B8F6BF-5375-455C-9EA6-DF929625EA0E}">
        <p15:presenceInfo xmlns:p15="http://schemas.microsoft.com/office/powerpoint/2012/main" userId="Karen McCra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A84A"/>
    <a:srgbClr val="F5D961"/>
    <a:srgbClr val="EED01E"/>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68554" autoAdjust="0"/>
  </p:normalViewPr>
  <p:slideViewPr>
    <p:cSldViewPr snapToGrid="0">
      <p:cViewPr varScale="1">
        <p:scale>
          <a:sx n="58" d="100"/>
          <a:sy n="58" d="100"/>
        </p:scale>
        <p:origin x="2198" y="62"/>
      </p:cViewPr>
      <p:guideLst>
        <p:guide orient="horz" pos="2160"/>
        <p:guide pos="2880"/>
      </p:guideLst>
    </p:cSldViewPr>
  </p:slideViewPr>
  <p:notesTextViewPr>
    <p:cViewPr>
      <p:scale>
        <a:sx n="1" d="1"/>
        <a:sy n="1" d="1"/>
      </p:scale>
      <p:origin x="0" y="0"/>
    </p:cViewPr>
  </p:notesTextViewPr>
  <p:notesViewPr>
    <p:cSldViewPr snapToGrid="0">
      <p:cViewPr varScale="1">
        <p:scale>
          <a:sx n="90" d="100"/>
          <a:sy n="90" d="100"/>
        </p:scale>
        <p:origin x="4200" y="-45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rich>
      </c:tx>
      <c:layout>
        <c:manualLayout>
          <c:xMode val="edge"/>
          <c:yMode val="edge"/>
          <c:x val="5.2980132450331126E-3"/>
          <c:y val="2.2286392621878481E-2"/>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Types of trafficking</c:v>
                </c:pt>
              </c:strCache>
            </c:strRef>
          </c:tx>
          <c:dPt>
            <c:idx val="0"/>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1-5269-41BF-9D5B-03A974574EE8}"/>
              </c:ext>
            </c:extLst>
          </c:dPt>
          <c:dPt>
            <c:idx val="1"/>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3-5269-41BF-9D5B-03A974574EE8}"/>
              </c:ext>
            </c:extLst>
          </c:dPt>
          <c:dPt>
            <c:idx val="2"/>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5269-41BF-9D5B-03A974574EE8}"/>
              </c:ext>
            </c:extLst>
          </c:dPt>
          <c:dLbls>
            <c:dLbl>
              <c:idx val="0"/>
              <c:tx>
                <c:rich>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effectLst/>
                        <a:latin typeface="+mn-lt"/>
                        <a:ea typeface="+mn-ea"/>
                        <a:cs typeface="+mn-cs"/>
                      </a:defRPr>
                    </a:pPr>
                    <a:r>
                      <a:rPr lang="en-US" sz="1400" b="1" dirty="0">
                        <a:solidFill>
                          <a:schemeClr val="tx1"/>
                        </a:solidFill>
                      </a:rPr>
                      <a:t>Domestic</a:t>
                    </a:r>
                    <a:r>
                      <a:rPr lang="en-US" sz="1400" baseline="0" dirty="0">
                        <a:solidFill>
                          <a:schemeClr val="tx1"/>
                        </a:solidFill>
                      </a:rPr>
                      <a:t>
</a:t>
                    </a:r>
                    <a:r>
                      <a:rPr lang="en-US" sz="1400" b="1" baseline="0" dirty="0">
                        <a:solidFill>
                          <a:schemeClr val="tx1"/>
                        </a:solidFill>
                      </a:rPr>
                      <a:t>57.9%</a:t>
                    </a:r>
                  </a:p>
                  <a:p>
                    <a:pPr>
                      <a:defRPr sz="1400">
                        <a:solidFill>
                          <a:schemeClr val="tx1"/>
                        </a:solidFill>
                      </a:defRPr>
                    </a:pPr>
                    <a:endParaRPr lang="en-US" dirty="0"/>
                  </a:p>
                </c:rich>
              </c:tx>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solidFill>
                      <a:schemeClr val="lt1">
                        <a:alpha val="90000"/>
                      </a:schemeClr>
                    </a:solidFill>
                    <a:ln w="12700" cap="flat" cmpd="sng" algn="ctr">
                      <a:solidFill>
                        <a:schemeClr val="accent6"/>
                      </a:solidFill>
                      <a:round/>
                    </a:ln>
                  </c15:spPr>
                </c:ext>
                <c:ext xmlns:c16="http://schemas.microsoft.com/office/drawing/2014/chart" uri="{C3380CC4-5D6E-409C-BE32-E72D297353CC}">
                  <c16:uniqueId val="{00000001-5269-41BF-9D5B-03A974574EE8}"/>
                </c:ext>
              </c:extLst>
            </c:dLbl>
            <c:dLbl>
              <c:idx val="1"/>
              <c:layout>
                <c:manualLayout>
                  <c:x val="6.0127607404337612E-2"/>
                  <c:y val="9.0355668754321203E-2"/>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tx1"/>
                        </a:solidFill>
                        <a:effectLst/>
                        <a:latin typeface="+mn-lt"/>
                        <a:ea typeface="+mn-ea"/>
                        <a:cs typeface="+mn-cs"/>
                      </a:defRPr>
                    </a:pPr>
                    <a:r>
                      <a:rPr lang="en-US" sz="1400" b="1">
                        <a:solidFill>
                          <a:schemeClr val="tx1"/>
                        </a:solidFill>
                      </a:rPr>
                      <a:t>International</a:t>
                    </a:r>
                  </a:p>
                  <a:p>
                    <a:pPr>
                      <a:defRPr>
                        <a:solidFill>
                          <a:schemeClr val="tx1"/>
                        </a:solidFill>
                      </a:defRPr>
                    </a:pPr>
                    <a:r>
                      <a:rPr lang="en-US" sz="1600" b="1">
                        <a:solidFill>
                          <a:schemeClr val="tx1"/>
                        </a:solidFill>
                      </a:rPr>
                      <a:t>41.6%</a:t>
                    </a:r>
                    <a:endParaRPr lang="en-US" sz="2000" b="1">
                      <a:solidFill>
                        <a:schemeClr val="tx1"/>
                      </a:solidFill>
                    </a:endParaRPr>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709438458350601"/>
                      <c:h val="0.15352971947274838"/>
                    </c:manualLayout>
                  </c15:layout>
                </c:ext>
                <c:ext xmlns:c16="http://schemas.microsoft.com/office/drawing/2014/chart" uri="{C3380CC4-5D6E-409C-BE32-E72D297353CC}">
                  <c16:uniqueId val="{00000003-5269-41BF-9D5B-03A974574EE8}"/>
                </c:ext>
              </c:extLst>
            </c:dLbl>
            <c:dLbl>
              <c:idx val="2"/>
              <c:layout>
                <c:manualLayout>
                  <c:x val="1.1037349772067965E-2"/>
                  <c:y val="0.44357038358812212"/>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effectLst/>
                        <a:latin typeface="+mn-lt"/>
                        <a:ea typeface="+mn-ea"/>
                        <a:cs typeface="+mn-cs"/>
                      </a:defRPr>
                    </a:pPr>
                    <a:r>
                      <a:rPr lang="en-US" sz="1400" b="1">
                        <a:solidFill>
                          <a:schemeClr val="tx1"/>
                        </a:solidFill>
                      </a:rPr>
                      <a:t>Combined </a:t>
                    </a:r>
                  </a:p>
                  <a:p>
                    <a:pPr>
                      <a:defRPr sz="1400">
                        <a:solidFill>
                          <a:schemeClr val="tx1"/>
                        </a:solidFill>
                      </a:defRPr>
                    </a:pPr>
                    <a:r>
                      <a:rPr lang="en-US" sz="1400" b="1">
                        <a:solidFill>
                          <a:schemeClr val="tx1"/>
                        </a:solidFill>
                      </a:rPr>
                      <a:t>0.5%</a:t>
                    </a:r>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094298245614033"/>
                      <c:h val="0.12112167839603803"/>
                    </c:manualLayout>
                  </c15:layout>
                </c:ext>
                <c:ext xmlns:c16="http://schemas.microsoft.com/office/drawing/2014/chart" uri="{C3380CC4-5D6E-409C-BE32-E72D297353CC}">
                  <c16:uniqueId val="{00000005-5269-41BF-9D5B-03A974574EE8}"/>
                </c:ext>
              </c:extLst>
            </c:dLbl>
            <c:spPr>
              <a:solidFill>
                <a:prstClr val="white">
                  <a:alpha val="90000"/>
                </a:prstClr>
              </a:solidFill>
              <a:ln w="12700" cap="flat" cmpd="sng" algn="ctr">
                <a:solidFill>
                  <a:srgbClr val="F79646"/>
                </a:solidFill>
                <a:round/>
              </a:ln>
              <a:effectLst>
                <a:outerShdw blurRad="50800" dist="38100" dir="2700000" algn="tl" rotWithShape="0">
                  <a:srgbClr val="F79646">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Internal</c:v>
                </c:pt>
                <c:pt idx="1">
                  <c:v>International</c:v>
                </c:pt>
                <c:pt idx="2">
                  <c:v>Combined</c:v>
                </c:pt>
              </c:strCache>
            </c:strRef>
          </c:cat>
          <c:val>
            <c:numRef>
              <c:f>Sheet1!$B$2:$B$4</c:f>
              <c:numCache>
                <c:formatCode>General</c:formatCode>
                <c:ptCount val="3"/>
                <c:pt idx="0">
                  <c:v>124</c:v>
                </c:pt>
                <c:pt idx="1">
                  <c:v>89</c:v>
                </c:pt>
                <c:pt idx="2">
                  <c:v>1</c:v>
                </c:pt>
              </c:numCache>
            </c:numRef>
          </c:val>
          <c:extLst>
            <c:ext xmlns:c16="http://schemas.microsoft.com/office/drawing/2014/chart" uri="{C3380CC4-5D6E-409C-BE32-E72D297353CC}">
              <c16:uniqueId val="{00000006-5269-41BF-9D5B-03A974574EE8}"/>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r>
              <a:rPr lang="en-US" b="0">
                <a:solidFill>
                  <a:schemeClr val="tx1"/>
                </a:solidFill>
              </a:rPr>
              <a:t>Exploitation Type</a:t>
            </a:r>
            <a:r>
              <a:rPr lang="en-US" b="0" baseline="0">
                <a:solidFill>
                  <a:schemeClr val="tx1"/>
                </a:solidFill>
              </a:rPr>
              <a:t>  </a:t>
            </a:r>
            <a:r>
              <a:rPr lang="en-US" sz="1200" b="0">
                <a:solidFill>
                  <a:schemeClr val="tx1"/>
                </a:solidFill>
              </a:rPr>
              <a:t>2018</a:t>
            </a:r>
            <a:endParaRPr lang="en-US" b="0">
              <a:solidFill>
                <a:schemeClr val="tx1"/>
              </a:solidFill>
            </a:endParaRPr>
          </a:p>
        </c:rich>
      </c:tx>
      <c:layout>
        <c:manualLayout>
          <c:xMode val="edge"/>
          <c:yMode val="edge"/>
          <c:x val="0.28610064415966263"/>
          <c:y val="4.709389878462452E-2"/>
        </c:manualLayout>
      </c:layout>
      <c:overlay val="0"/>
      <c:spPr>
        <a:noFill/>
        <a:ln>
          <a:noFill/>
        </a:ln>
        <a:effectLst/>
      </c:spPr>
      <c:txPr>
        <a:bodyPr rot="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en-US"/>
        </a:p>
      </c:txPr>
    </c:title>
    <c:autoTitleDeleted val="0"/>
    <c:plotArea>
      <c:layout>
        <c:manualLayout>
          <c:layoutTarget val="inner"/>
          <c:xMode val="edge"/>
          <c:yMode val="edge"/>
          <c:x val="2.475526049285473E-2"/>
          <c:y val="0.25863805561637837"/>
          <c:w val="0.81771126364352442"/>
          <c:h val="0.59537248559936129"/>
        </c:manualLayout>
      </c:layout>
      <c:barChart>
        <c:barDir val="col"/>
        <c:grouping val="clustered"/>
        <c:varyColors val="0"/>
        <c:ser>
          <c:idx val="0"/>
          <c:order val="0"/>
          <c:tx>
            <c:strRef>
              <c:f>Sheet1!$B$1</c:f>
              <c:strCache>
                <c:ptCount val="1"/>
                <c:pt idx="0">
                  <c:v>Exploitation Type</c:v>
                </c:pt>
              </c:strCache>
            </c:strRef>
          </c:tx>
          <c:spPr>
            <a:solidFill>
              <a:schemeClr val="accent6"/>
            </a:solidFill>
            <a:ln>
              <a:noFill/>
            </a:ln>
            <a:effectLst/>
          </c:spPr>
          <c:invertIfNegative val="0"/>
          <c:dLbls>
            <c:delete val="1"/>
          </c:dLbls>
          <c:cat>
            <c:strRef>
              <c:f>Sheet1!$A$2:$A$6</c:f>
              <c:strCache>
                <c:ptCount val="5"/>
                <c:pt idx="0">
                  <c:v>Sex</c:v>
                </c:pt>
                <c:pt idx="1">
                  <c:v>Labour</c:v>
                </c:pt>
                <c:pt idx="2">
                  <c:v>Combined</c:v>
                </c:pt>
                <c:pt idx="3">
                  <c:v>Other</c:v>
                </c:pt>
                <c:pt idx="4">
                  <c:v>Organ</c:v>
                </c:pt>
              </c:strCache>
            </c:strRef>
          </c:cat>
          <c:val>
            <c:numRef>
              <c:f>Sheet1!$B$2:$B$6</c:f>
              <c:numCache>
                <c:formatCode>General</c:formatCode>
                <c:ptCount val="5"/>
                <c:pt idx="0">
                  <c:v>9</c:v>
                </c:pt>
                <c:pt idx="1">
                  <c:v>10</c:v>
                </c:pt>
                <c:pt idx="2">
                  <c:v>1</c:v>
                </c:pt>
                <c:pt idx="3">
                  <c:v>0</c:v>
                </c:pt>
                <c:pt idx="4">
                  <c:v>0</c:v>
                </c:pt>
              </c:numCache>
            </c:numRef>
          </c:val>
          <c:extLst>
            <c:ext xmlns:c16="http://schemas.microsoft.com/office/drawing/2014/chart" uri="{C3380CC4-5D6E-409C-BE32-E72D297353CC}">
              <c16:uniqueId val="{00000005-9538-4B65-9377-4B807BD983FD}"/>
            </c:ext>
          </c:extLst>
        </c:ser>
        <c:dLbls>
          <c:dLblPos val="outEnd"/>
          <c:showLegendKey val="0"/>
          <c:showVal val="1"/>
          <c:showCatName val="0"/>
          <c:showSerName val="0"/>
          <c:showPercent val="0"/>
          <c:showBubbleSize val="0"/>
        </c:dLbls>
        <c:gapWidth val="71"/>
        <c:overlap val="-90"/>
        <c:axId val="457284896"/>
        <c:axId val="481246928"/>
      </c:barChart>
      <c:catAx>
        <c:axId val="457284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481246928"/>
        <c:crosses val="autoZero"/>
        <c:auto val="1"/>
        <c:lblAlgn val="ctr"/>
        <c:lblOffset val="100"/>
        <c:noMultiLvlLbl val="0"/>
      </c:catAx>
      <c:valAx>
        <c:axId val="481246928"/>
        <c:scaling>
          <c:orientation val="minMax"/>
        </c:scaling>
        <c:delete val="1"/>
        <c:axPos val="l"/>
        <c:numFmt formatCode="General" sourceLinked="1"/>
        <c:majorTickMark val="none"/>
        <c:minorTickMark val="none"/>
        <c:tickLblPos val="nextTo"/>
        <c:crossAx val="45728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Gender</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6F8-4AAA-ADEE-D4C4736FE575}"/>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6F8-4AAA-ADEE-D4C4736FE57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6F8-4AAA-ADEE-D4C4736FE575}"/>
              </c:ext>
            </c:extLst>
          </c:dPt>
          <c:dLbls>
            <c:dLbl>
              <c:idx val="0"/>
              <c:layout>
                <c:manualLayout>
                  <c:x val="1.6203703703703703E-2"/>
                  <c:y val="7.9365079365079361E-3"/>
                </c:manualLayout>
              </c:layout>
              <c:tx>
                <c:rich>
                  <a:bodyPr/>
                  <a:lstStyle/>
                  <a:p>
                    <a:r>
                      <a:rPr lang="en-US"/>
                      <a:t>68.5%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F8-4AAA-ADEE-D4C4736FE575}"/>
                </c:ext>
              </c:extLst>
            </c:dLbl>
            <c:dLbl>
              <c:idx val="1"/>
              <c:layout>
                <c:manualLayout>
                  <c:x val="-1.8518518518518517E-2"/>
                  <c:y val="-1.984126984126984E-2"/>
                </c:manualLayout>
              </c:layout>
              <c:tx>
                <c:rich>
                  <a:bodyPr/>
                  <a:lstStyle/>
                  <a:p>
                    <a:r>
                      <a:rPr lang="en-US"/>
                      <a:t>30.6%</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6F8-4AAA-ADEE-D4C4736FE575}"/>
                </c:ext>
              </c:extLst>
            </c:dLbl>
            <c:dLbl>
              <c:idx val="2"/>
              <c:layout>
                <c:manualLayout>
                  <c:x val="-2.8025760993923492E-3"/>
                  <c:y val="-0.13709529230989706"/>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lt1"/>
                        </a:solidFill>
                        <a:latin typeface="+mn-lt"/>
                        <a:ea typeface="+mn-ea"/>
                        <a:cs typeface="+mn-cs"/>
                      </a:defRPr>
                    </a:pPr>
                    <a:r>
                      <a:rPr lang="en-US" sz="1500" baseline="0"/>
                      <a:t>.9%</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5.8590167867812508E-2"/>
                      <c:h val="6.5042713947915248E-2"/>
                    </c:manualLayout>
                  </c15:layout>
                </c:ext>
                <c:ext xmlns:c16="http://schemas.microsoft.com/office/drawing/2014/chart" uri="{C3380CC4-5D6E-409C-BE32-E72D297353CC}">
                  <c16:uniqueId val="{00000005-86F8-4AAA-ADEE-D4C4736FE57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rgbClr val="A9CEDC"/>
                  </a:solidFill>
                </a:ln>
                <a:effectLst/>
              </c:spPr>
            </c:leaderLines>
            <c:extLst>
              <c:ext xmlns:c15="http://schemas.microsoft.com/office/drawing/2012/chart" uri="{CE6537A1-D6FC-4f65-9D91-7224C49458BB}"/>
            </c:extLst>
          </c:dLbls>
          <c:cat>
            <c:strRef>
              <c:f>Sheet1!$A$2:$A$4</c:f>
              <c:strCache>
                <c:ptCount val="3"/>
                <c:pt idx="0">
                  <c:v>Female</c:v>
                </c:pt>
                <c:pt idx="1">
                  <c:v>Male</c:v>
                </c:pt>
                <c:pt idx="2">
                  <c:v>Transgender</c:v>
                </c:pt>
              </c:strCache>
            </c:strRef>
          </c:cat>
          <c:val>
            <c:numRef>
              <c:f>Sheet1!$B$2:$B$4</c:f>
              <c:numCache>
                <c:formatCode>General</c:formatCode>
                <c:ptCount val="3"/>
                <c:pt idx="0">
                  <c:v>161</c:v>
                </c:pt>
                <c:pt idx="1">
                  <c:v>72</c:v>
                </c:pt>
                <c:pt idx="2">
                  <c:v>2</c:v>
                </c:pt>
              </c:numCache>
            </c:numRef>
          </c:val>
          <c:extLst>
            <c:ext xmlns:c16="http://schemas.microsoft.com/office/drawing/2014/chart" uri="{C3380CC4-5D6E-409C-BE32-E72D297353CC}">
              <c16:uniqueId val="{00000006-86F8-4AAA-ADEE-D4C4736FE57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24587431762723"/>
          <c:y val="0.28315501875414378"/>
          <c:w val="0.19157899533391656"/>
          <c:h val="0.363534558180227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6B200-4814-4D46-A169-A20B101B0503}" type="doc">
      <dgm:prSet loTypeId="urn:microsoft.com/office/officeart/2005/8/layout/cycle7" loCatId="cycle" qsTypeId="urn:microsoft.com/office/officeart/2005/8/quickstyle/simple1" qsCatId="simple" csTypeId="urn:microsoft.com/office/officeart/2005/8/colors/colorful4" csCatId="colorful" phldr="1"/>
      <dgm:spPr/>
      <dgm:t>
        <a:bodyPr/>
        <a:lstStyle/>
        <a:p>
          <a:endParaRPr lang="en-CA"/>
        </a:p>
      </dgm:t>
    </dgm:pt>
    <dgm:pt modelId="{6A71FC65-C3D0-42B8-B7BB-2EBDAD4E9AA2}">
      <dgm:prSet phldrT="[Text]"/>
      <dgm:spPr>
        <a:solidFill>
          <a:schemeClr val="accent6"/>
        </a:solidFill>
      </dgm:spPr>
      <dgm:t>
        <a:bodyPr/>
        <a:lstStyle/>
        <a:p>
          <a:r>
            <a:rPr lang="en-CA" dirty="0">
              <a:solidFill>
                <a:schemeClr val="tx1"/>
              </a:solidFill>
            </a:rPr>
            <a:t>Coordinate and provide services to victims</a:t>
          </a:r>
        </a:p>
      </dgm:t>
    </dgm:pt>
    <dgm:pt modelId="{784C1CD7-2DA1-42F2-90CD-FF35669D5C2F}" type="parTrans" cxnId="{A71680A7-CE73-4014-A103-89C5F6204241}">
      <dgm:prSet/>
      <dgm:spPr/>
      <dgm:t>
        <a:bodyPr/>
        <a:lstStyle/>
        <a:p>
          <a:endParaRPr lang="en-CA"/>
        </a:p>
      </dgm:t>
    </dgm:pt>
    <dgm:pt modelId="{B9574912-4238-404B-B210-1399E23ADA95}" type="sibTrans" cxnId="{A71680A7-CE73-4014-A103-89C5F6204241}">
      <dgm:prSet/>
      <dgm:spPr>
        <a:solidFill>
          <a:schemeClr val="accent5">
            <a:lumMod val="60000"/>
            <a:lumOff val="40000"/>
          </a:schemeClr>
        </a:solidFill>
      </dgm:spPr>
      <dgm:t>
        <a:bodyPr/>
        <a:lstStyle/>
        <a:p>
          <a:endParaRPr lang="en-CA"/>
        </a:p>
      </dgm:t>
    </dgm:pt>
    <dgm:pt modelId="{853AF4D1-F0A9-40B4-A199-83C871713A7B}">
      <dgm:prSet phldrT="[Text]"/>
      <dgm:spPr>
        <a:solidFill>
          <a:schemeClr val="accent6"/>
        </a:solidFill>
      </dgm:spPr>
      <dgm:t>
        <a:bodyPr/>
        <a:lstStyle/>
        <a:p>
          <a:r>
            <a:rPr lang="en-CA" dirty="0">
              <a:solidFill>
                <a:schemeClr val="tx1"/>
              </a:solidFill>
            </a:rPr>
            <a:t>Training and Education</a:t>
          </a:r>
        </a:p>
      </dgm:t>
    </dgm:pt>
    <dgm:pt modelId="{B77A88BD-BE1E-467A-89C5-61F0D1BCD2ED}" type="parTrans" cxnId="{DDEE3C93-5FD9-4712-A7DA-6FDA33AA75AD}">
      <dgm:prSet/>
      <dgm:spPr/>
      <dgm:t>
        <a:bodyPr/>
        <a:lstStyle/>
        <a:p>
          <a:endParaRPr lang="en-CA"/>
        </a:p>
      </dgm:t>
    </dgm:pt>
    <dgm:pt modelId="{BA1A2C35-F73A-4DAC-B667-21CAB703A5BC}" type="sibTrans" cxnId="{DDEE3C93-5FD9-4712-A7DA-6FDA33AA75AD}">
      <dgm:prSet/>
      <dgm:spPr>
        <a:solidFill>
          <a:schemeClr val="accent5">
            <a:lumMod val="60000"/>
            <a:lumOff val="40000"/>
          </a:schemeClr>
        </a:solidFill>
      </dgm:spPr>
      <dgm:t>
        <a:bodyPr/>
        <a:lstStyle/>
        <a:p>
          <a:endParaRPr lang="en-CA"/>
        </a:p>
      </dgm:t>
    </dgm:pt>
    <dgm:pt modelId="{9ABE5820-8DE4-44ED-9E24-E2E9F7869509}">
      <dgm:prSet phldrT="[Text]" phldr="0"/>
      <dgm:spPr>
        <a:solidFill>
          <a:schemeClr val="accent6"/>
        </a:solidFill>
      </dgm:spPr>
      <dgm:t>
        <a:bodyPr/>
        <a:lstStyle/>
        <a:p>
          <a:pPr rtl="0"/>
          <a:r>
            <a:rPr lang="en-CA">
              <a:solidFill>
                <a:schemeClr val="tx1"/>
              </a:solidFill>
              <a:latin typeface="Calibri"/>
            </a:rPr>
            <a:t>Strategic Engagement</a:t>
          </a:r>
          <a:endParaRPr lang="en-CA">
            <a:solidFill>
              <a:schemeClr val="tx1"/>
            </a:solidFill>
          </a:endParaRPr>
        </a:p>
      </dgm:t>
    </dgm:pt>
    <dgm:pt modelId="{C9167A61-25D4-427F-AE6B-73D560479C27}" type="sibTrans" cxnId="{A6777583-4CF6-42D7-B701-1C68609A0882}">
      <dgm:prSet/>
      <dgm:spPr>
        <a:solidFill>
          <a:schemeClr val="accent5">
            <a:lumMod val="60000"/>
            <a:lumOff val="40000"/>
          </a:schemeClr>
        </a:solidFill>
      </dgm:spPr>
      <dgm:t>
        <a:bodyPr/>
        <a:lstStyle/>
        <a:p>
          <a:endParaRPr lang="en-CA"/>
        </a:p>
      </dgm:t>
    </dgm:pt>
    <dgm:pt modelId="{6BDD751D-E6BB-4841-A60E-837F84893668}" type="parTrans" cxnId="{A6777583-4CF6-42D7-B701-1C68609A0882}">
      <dgm:prSet/>
      <dgm:spPr/>
      <dgm:t>
        <a:bodyPr/>
        <a:lstStyle/>
        <a:p>
          <a:endParaRPr lang="en-CA"/>
        </a:p>
      </dgm:t>
    </dgm:pt>
    <dgm:pt modelId="{A1DB349D-6410-431C-8461-79B4EF18431A}" type="pres">
      <dgm:prSet presAssocID="{9486B200-4814-4D46-A169-A20B101B0503}" presName="Name0" presStyleCnt="0">
        <dgm:presLayoutVars>
          <dgm:dir/>
          <dgm:resizeHandles val="exact"/>
        </dgm:presLayoutVars>
      </dgm:prSet>
      <dgm:spPr/>
    </dgm:pt>
    <dgm:pt modelId="{ABB0AA6F-01CB-4AAE-A033-B6F46D81C266}" type="pres">
      <dgm:prSet presAssocID="{6A71FC65-C3D0-42B8-B7BB-2EBDAD4E9AA2}" presName="node" presStyleLbl="node1" presStyleIdx="0" presStyleCnt="3" custScaleX="121012" custScaleY="105650" custRadScaleRad="92941" custRadScaleInc="749">
        <dgm:presLayoutVars>
          <dgm:bulletEnabled val="1"/>
        </dgm:presLayoutVars>
      </dgm:prSet>
      <dgm:spPr/>
    </dgm:pt>
    <dgm:pt modelId="{897F1755-4791-4AC4-8EC4-D1D8A34F337F}" type="pres">
      <dgm:prSet presAssocID="{B9574912-4238-404B-B210-1399E23ADA95}" presName="sibTrans" presStyleLbl="sibTrans2D1" presStyleIdx="0" presStyleCnt="3" custLinFactNeighborX="22749" custLinFactNeighborY="-1442"/>
      <dgm:spPr/>
    </dgm:pt>
    <dgm:pt modelId="{E49269CE-AED8-415C-9779-0D58C2A9F9AA}" type="pres">
      <dgm:prSet presAssocID="{B9574912-4238-404B-B210-1399E23ADA95}" presName="connectorText" presStyleLbl="sibTrans2D1" presStyleIdx="0" presStyleCnt="3"/>
      <dgm:spPr/>
    </dgm:pt>
    <dgm:pt modelId="{477308BF-826C-4EEE-8175-7FA21A53C806}" type="pres">
      <dgm:prSet presAssocID="{853AF4D1-F0A9-40B4-A199-83C871713A7B}" presName="node" presStyleLbl="node1" presStyleIdx="1" presStyleCnt="3" custScaleX="87840" custScaleY="78210" custRadScaleRad="104687" custRadScaleInc="-8861">
        <dgm:presLayoutVars>
          <dgm:bulletEnabled val="1"/>
        </dgm:presLayoutVars>
      </dgm:prSet>
      <dgm:spPr/>
    </dgm:pt>
    <dgm:pt modelId="{8D5FAF38-0693-4F7F-995F-81AD0D32D039}" type="pres">
      <dgm:prSet presAssocID="{BA1A2C35-F73A-4DAC-B667-21CAB703A5BC}" presName="sibTrans" presStyleLbl="sibTrans2D1" presStyleIdx="1" presStyleCnt="3" custLinFactNeighborX="-132" custLinFactNeighborY="-11842"/>
      <dgm:spPr/>
    </dgm:pt>
    <dgm:pt modelId="{B2EC727F-220E-4882-910F-B78F7C31B3CE}" type="pres">
      <dgm:prSet presAssocID="{BA1A2C35-F73A-4DAC-B667-21CAB703A5BC}" presName="connectorText" presStyleLbl="sibTrans2D1" presStyleIdx="1" presStyleCnt="3"/>
      <dgm:spPr/>
    </dgm:pt>
    <dgm:pt modelId="{DC4E5CC7-1BFF-41E9-8968-8D34F4A52C83}" type="pres">
      <dgm:prSet presAssocID="{9ABE5820-8DE4-44ED-9E24-E2E9F7869509}" presName="node" presStyleLbl="node1" presStyleIdx="2" presStyleCnt="3" custScaleX="88876" custScaleY="79818" custRadScaleRad="96183" custRadScaleInc="4600">
        <dgm:presLayoutVars>
          <dgm:bulletEnabled val="1"/>
        </dgm:presLayoutVars>
      </dgm:prSet>
      <dgm:spPr/>
    </dgm:pt>
    <dgm:pt modelId="{77C3537D-0E70-432F-8BFA-13490D783196}" type="pres">
      <dgm:prSet presAssocID="{C9167A61-25D4-427F-AE6B-73D560479C27}" presName="sibTrans" presStyleLbl="sibTrans2D1" presStyleIdx="2" presStyleCnt="3" custLinFactNeighborX="-15053" custLinFactNeighborY="-3847"/>
      <dgm:spPr/>
    </dgm:pt>
    <dgm:pt modelId="{116BBDA8-4DCD-456B-A935-17E05FD4E8E4}" type="pres">
      <dgm:prSet presAssocID="{C9167A61-25D4-427F-AE6B-73D560479C27}" presName="connectorText" presStyleLbl="sibTrans2D1" presStyleIdx="2" presStyleCnt="3"/>
      <dgm:spPr/>
    </dgm:pt>
  </dgm:ptLst>
  <dgm:cxnLst>
    <dgm:cxn modelId="{D1ECD210-5C19-4555-9ADE-9719196E8321}" type="presOf" srcId="{6A71FC65-C3D0-42B8-B7BB-2EBDAD4E9AA2}" destId="{ABB0AA6F-01CB-4AAE-A033-B6F46D81C266}" srcOrd="0" destOrd="0" presId="urn:microsoft.com/office/officeart/2005/8/layout/cycle7"/>
    <dgm:cxn modelId="{81BC0D28-BC0E-4D36-BD53-6ED6631DC67A}" type="presOf" srcId="{BA1A2C35-F73A-4DAC-B667-21CAB703A5BC}" destId="{B2EC727F-220E-4882-910F-B78F7C31B3CE}" srcOrd="1" destOrd="0" presId="urn:microsoft.com/office/officeart/2005/8/layout/cycle7"/>
    <dgm:cxn modelId="{086DAA77-13C7-4CE1-8A7B-991C4FB3137B}" type="presOf" srcId="{9486B200-4814-4D46-A169-A20B101B0503}" destId="{A1DB349D-6410-431C-8461-79B4EF18431A}" srcOrd="0" destOrd="0" presId="urn:microsoft.com/office/officeart/2005/8/layout/cycle7"/>
    <dgm:cxn modelId="{0AF9C477-9BFF-46E9-B38C-5C02FB9901B3}" type="presOf" srcId="{9ABE5820-8DE4-44ED-9E24-E2E9F7869509}" destId="{DC4E5CC7-1BFF-41E9-8968-8D34F4A52C83}" srcOrd="0" destOrd="0" presId="urn:microsoft.com/office/officeart/2005/8/layout/cycle7"/>
    <dgm:cxn modelId="{A6777583-4CF6-42D7-B701-1C68609A0882}" srcId="{9486B200-4814-4D46-A169-A20B101B0503}" destId="{9ABE5820-8DE4-44ED-9E24-E2E9F7869509}" srcOrd="2" destOrd="0" parTransId="{6BDD751D-E6BB-4841-A60E-837F84893668}" sibTransId="{C9167A61-25D4-427F-AE6B-73D560479C27}"/>
    <dgm:cxn modelId="{DDEE3C93-5FD9-4712-A7DA-6FDA33AA75AD}" srcId="{9486B200-4814-4D46-A169-A20B101B0503}" destId="{853AF4D1-F0A9-40B4-A199-83C871713A7B}" srcOrd="1" destOrd="0" parTransId="{B77A88BD-BE1E-467A-89C5-61F0D1BCD2ED}" sibTransId="{BA1A2C35-F73A-4DAC-B667-21CAB703A5BC}"/>
    <dgm:cxn modelId="{D0AD2F9E-6B6C-4542-8593-29F1B1C5D9DF}" type="presOf" srcId="{853AF4D1-F0A9-40B4-A199-83C871713A7B}" destId="{477308BF-826C-4EEE-8175-7FA21A53C806}" srcOrd="0" destOrd="0" presId="urn:microsoft.com/office/officeart/2005/8/layout/cycle7"/>
    <dgm:cxn modelId="{A71680A7-CE73-4014-A103-89C5F6204241}" srcId="{9486B200-4814-4D46-A169-A20B101B0503}" destId="{6A71FC65-C3D0-42B8-B7BB-2EBDAD4E9AA2}" srcOrd="0" destOrd="0" parTransId="{784C1CD7-2DA1-42F2-90CD-FF35669D5C2F}" sibTransId="{B9574912-4238-404B-B210-1399E23ADA95}"/>
    <dgm:cxn modelId="{A06768A8-F20F-41BE-9050-D2DB49443EFF}" type="presOf" srcId="{BA1A2C35-F73A-4DAC-B667-21CAB703A5BC}" destId="{8D5FAF38-0693-4F7F-995F-81AD0D32D039}" srcOrd="0" destOrd="0" presId="urn:microsoft.com/office/officeart/2005/8/layout/cycle7"/>
    <dgm:cxn modelId="{2D9C3BD6-2111-4BC4-BCDE-61350FAF763A}" type="presOf" srcId="{C9167A61-25D4-427F-AE6B-73D560479C27}" destId="{116BBDA8-4DCD-456B-A935-17E05FD4E8E4}" srcOrd="1" destOrd="0" presId="urn:microsoft.com/office/officeart/2005/8/layout/cycle7"/>
    <dgm:cxn modelId="{B48305E3-FDA4-4087-854A-F3C5A7DEE519}" type="presOf" srcId="{B9574912-4238-404B-B210-1399E23ADA95}" destId="{897F1755-4791-4AC4-8EC4-D1D8A34F337F}" srcOrd="0" destOrd="0" presId="urn:microsoft.com/office/officeart/2005/8/layout/cycle7"/>
    <dgm:cxn modelId="{889BDFF0-B326-4DDE-954E-115F3C69DB35}" type="presOf" srcId="{C9167A61-25D4-427F-AE6B-73D560479C27}" destId="{77C3537D-0E70-432F-8BFA-13490D783196}" srcOrd="0" destOrd="0" presId="urn:microsoft.com/office/officeart/2005/8/layout/cycle7"/>
    <dgm:cxn modelId="{769A81F9-0721-4E4B-B677-63D80AC21E63}" type="presOf" srcId="{B9574912-4238-404B-B210-1399E23ADA95}" destId="{E49269CE-AED8-415C-9779-0D58C2A9F9AA}" srcOrd="1" destOrd="0" presId="urn:microsoft.com/office/officeart/2005/8/layout/cycle7"/>
    <dgm:cxn modelId="{646C63FF-3628-466B-A6D4-23EF8F994EA4}" type="presParOf" srcId="{A1DB349D-6410-431C-8461-79B4EF18431A}" destId="{ABB0AA6F-01CB-4AAE-A033-B6F46D81C266}" srcOrd="0" destOrd="0" presId="urn:microsoft.com/office/officeart/2005/8/layout/cycle7"/>
    <dgm:cxn modelId="{898210E5-9903-4932-A079-59B0269E1203}" type="presParOf" srcId="{A1DB349D-6410-431C-8461-79B4EF18431A}" destId="{897F1755-4791-4AC4-8EC4-D1D8A34F337F}" srcOrd="1" destOrd="0" presId="urn:microsoft.com/office/officeart/2005/8/layout/cycle7"/>
    <dgm:cxn modelId="{399CCD42-2441-4957-9174-559D85210AD9}" type="presParOf" srcId="{897F1755-4791-4AC4-8EC4-D1D8A34F337F}" destId="{E49269CE-AED8-415C-9779-0D58C2A9F9AA}" srcOrd="0" destOrd="0" presId="urn:microsoft.com/office/officeart/2005/8/layout/cycle7"/>
    <dgm:cxn modelId="{671F396E-4740-4A04-9BB8-7FF1DEED6390}" type="presParOf" srcId="{A1DB349D-6410-431C-8461-79B4EF18431A}" destId="{477308BF-826C-4EEE-8175-7FA21A53C806}" srcOrd="2" destOrd="0" presId="urn:microsoft.com/office/officeart/2005/8/layout/cycle7"/>
    <dgm:cxn modelId="{38D59D03-4104-4046-BCA7-A217C2D69020}" type="presParOf" srcId="{A1DB349D-6410-431C-8461-79B4EF18431A}" destId="{8D5FAF38-0693-4F7F-995F-81AD0D32D039}" srcOrd="3" destOrd="0" presId="urn:microsoft.com/office/officeart/2005/8/layout/cycle7"/>
    <dgm:cxn modelId="{7FA80025-E0FA-438F-B6FD-2AAA33E3BE73}" type="presParOf" srcId="{8D5FAF38-0693-4F7F-995F-81AD0D32D039}" destId="{B2EC727F-220E-4882-910F-B78F7C31B3CE}" srcOrd="0" destOrd="0" presId="urn:microsoft.com/office/officeart/2005/8/layout/cycle7"/>
    <dgm:cxn modelId="{97C42507-FEEE-48D5-9610-157D32C025AC}" type="presParOf" srcId="{A1DB349D-6410-431C-8461-79B4EF18431A}" destId="{DC4E5CC7-1BFF-41E9-8968-8D34F4A52C83}" srcOrd="4" destOrd="0" presId="urn:microsoft.com/office/officeart/2005/8/layout/cycle7"/>
    <dgm:cxn modelId="{F995F79C-8D96-4F5B-911A-920D426B9507}" type="presParOf" srcId="{A1DB349D-6410-431C-8461-79B4EF18431A}" destId="{77C3537D-0E70-432F-8BFA-13490D783196}" srcOrd="5" destOrd="0" presId="urn:microsoft.com/office/officeart/2005/8/layout/cycle7"/>
    <dgm:cxn modelId="{33B7C0E2-ACD1-43B1-BE07-2EA8B1917A2E}" type="presParOf" srcId="{77C3537D-0E70-432F-8BFA-13490D783196}" destId="{116BBDA8-4DCD-456B-A935-17E05FD4E8E4}" srcOrd="0" destOrd="0" presId="urn:microsoft.com/office/officeart/2005/8/layout/cycle7"/>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0AA6F-01CB-4AAE-A033-B6F46D81C266}">
      <dsp:nvSpPr>
        <dsp:cNvPr id="0" name=""/>
        <dsp:cNvSpPr/>
      </dsp:nvSpPr>
      <dsp:spPr>
        <a:xfrm>
          <a:off x="2331895" y="202825"/>
          <a:ext cx="2847810" cy="1243145"/>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solidFill>
                <a:schemeClr val="tx1"/>
              </a:solidFill>
            </a:rPr>
            <a:t>Coordinate and provide services to victims</a:t>
          </a:r>
        </a:p>
      </dsp:txBody>
      <dsp:txXfrm>
        <a:off x="2368305" y="239235"/>
        <a:ext cx="2774990" cy="1170325"/>
      </dsp:txXfrm>
    </dsp:sp>
    <dsp:sp modelId="{897F1755-4791-4AC4-8EC4-D1D8A34F337F}">
      <dsp:nvSpPr>
        <dsp:cNvPr id="0" name=""/>
        <dsp:cNvSpPr/>
      </dsp:nvSpPr>
      <dsp:spPr>
        <a:xfrm rot="3321953">
          <a:off x="4440301" y="2226901"/>
          <a:ext cx="1580090" cy="411832"/>
        </a:xfrm>
        <a:prstGeom prst="lef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p>
      </dsp:txBody>
      <dsp:txXfrm>
        <a:off x="4563851" y="2309267"/>
        <a:ext cx="1332990" cy="247100"/>
      </dsp:txXfrm>
    </dsp:sp>
    <dsp:sp modelId="{477308BF-826C-4EEE-8175-7FA21A53C806}">
      <dsp:nvSpPr>
        <dsp:cNvPr id="0" name=""/>
        <dsp:cNvSpPr/>
      </dsp:nvSpPr>
      <dsp:spPr>
        <a:xfrm>
          <a:off x="4840889" y="3431542"/>
          <a:ext cx="2067163" cy="92026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solidFill>
                <a:schemeClr val="tx1"/>
              </a:solidFill>
            </a:rPr>
            <a:t>Training and Education</a:t>
          </a:r>
        </a:p>
      </dsp:txBody>
      <dsp:txXfrm>
        <a:off x="4867843" y="3458496"/>
        <a:ext cx="2013255" cy="866361"/>
      </dsp:txXfrm>
    </dsp:sp>
    <dsp:sp modelId="{8D5FAF38-0693-4F7F-995F-81AD0D32D039}">
      <dsp:nvSpPr>
        <dsp:cNvPr id="0" name=""/>
        <dsp:cNvSpPr/>
      </dsp:nvSpPr>
      <dsp:spPr>
        <a:xfrm rot="10794156">
          <a:off x="3061203" y="3640427"/>
          <a:ext cx="1580090" cy="411832"/>
        </a:xfrm>
        <a:prstGeom prst="lef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p>
      </dsp:txBody>
      <dsp:txXfrm rot="10800000">
        <a:off x="3184753" y="3722793"/>
        <a:ext cx="1332990" cy="247100"/>
      </dsp:txXfrm>
    </dsp:sp>
    <dsp:sp modelId="{DC4E5CC7-1BFF-41E9-8968-8D34F4A52C83}">
      <dsp:nvSpPr>
        <dsp:cNvPr id="0" name=""/>
        <dsp:cNvSpPr/>
      </dsp:nvSpPr>
      <dsp:spPr>
        <a:xfrm>
          <a:off x="774234" y="3428974"/>
          <a:ext cx="2091544" cy="93918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CA" sz="2300" kern="1200">
              <a:solidFill>
                <a:schemeClr val="tx1"/>
              </a:solidFill>
              <a:latin typeface="Calibri"/>
            </a:rPr>
            <a:t>Strategic Engagement</a:t>
          </a:r>
          <a:endParaRPr lang="en-CA" sz="2300" kern="1200">
            <a:solidFill>
              <a:schemeClr val="tx1"/>
            </a:solidFill>
          </a:endParaRPr>
        </a:p>
      </dsp:txBody>
      <dsp:txXfrm>
        <a:off x="801742" y="3456482"/>
        <a:ext cx="2036528" cy="884173"/>
      </dsp:txXfrm>
    </dsp:sp>
    <dsp:sp modelId="{77C3537D-0E70-432F-8BFA-13490D783196}">
      <dsp:nvSpPr>
        <dsp:cNvPr id="0" name=""/>
        <dsp:cNvSpPr/>
      </dsp:nvSpPr>
      <dsp:spPr>
        <a:xfrm rot="18131908">
          <a:off x="1712157" y="2215713"/>
          <a:ext cx="1580090" cy="411832"/>
        </a:xfrm>
        <a:prstGeom prst="lef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p>
      </dsp:txBody>
      <dsp:txXfrm>
        <a:off x="1835707" y="2298079"/>
        <a:ext cx="1332990" cy="24710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0.94117</cdr:y>
    </cdr:from>
    <cdr:to>
      <cdr:x>0.52246</cdr:x>
      <cdr:y>1</cdr:y>
    </cdr:to>
    <cdr:sp macro="" textlink="">
      <cdr:nvSpPr>
        <cdr:cNvPr id="4" name="Text Box 1"/>
        <cdr:cNvSpPr txBox="1"/>
      </cdr:nvSpPr>
      <cdr:spPr>
        <a:xfrm xmlns:a="http://schemas.openxmlformats.org/drawingml/2006/main">
          <a:off x="-1089965" y="2955341"/>
          <a:ext cx="2513761" cy="1847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Source: Internal ACT Alberta data, 2018</a:t>
          </a:r>
          <a:endParaRPr lang="en-US" sz="1400" dirty="0">
            <a:effectLst/>
            <a:latin typeface="Times New Roman" panose="02020603050405020304" pitchFamily="18" charset="0"/>
            <a:ea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873257" cy="1644807"/>
          </a:xfrm>
          <a:prstGeom prst="rect">
            <a:avLst/>
          </a:prstGeom>
        </p:spPr>
        <p:txBody>
          <a:bodyPr vert="horz" lIns="93936" tIns="46968" rIns="93936" bIns="46968" rtlCol="0"/>
          <a:lstStyle>
            <a:lvl1pPr algn="l" eaLnBrk="1" hangingPunct="1">
              <a:defRPr sz="1200">
                <a:latin typeface="Calibri" pitchFamily="34" charset="0"/>
                <a:cs typeface="+mn-cs"/>
              </a:defRPr>
            </a:lvl1pPr>
          </a:lstStyle>
          <a:p>
            <a:pPr>
              <a:defRPr/>
            </a:pPr>
            <a:endParaRPr lang="en-US"/>
          </a:p>
        </p:txBody>
      </p:sp>
      <p:sp>
        <p:nvSpPr>
          <p:cNvPr id="3" name="Date Placeholder 2"/>
          <p:cNvSpPr>
            <a:spLocks noGrp="1"/>
          </p:cNvSpPr>
          <p:nvPr>
            <p:ph type="dt" sz="quarter" idx="1"/>
          </p:nvPr>
        </p:nvSpPr>
        <p:spPr>
          <a:xfrm>
            <a:off x="1141292" y="2"/>
            <a:ext cx="873257" cy="1644807"/>
          </a:xfrm>
          <a:prstGeom prst="rect">
            <a:avLst/>
          </a:prstGeom>
        </p:spPr>
        <p:txBody>
          <a:bodyPr vert="horz" lIns="93936" tIns="46968" rIns="93936" bIns="46968" rtlCol="0"/>
          <a:lstStyle>
            <a:lvl1pPr algn="r" eaLnBrk="1" hangingPunct="1">
              <a:defRPr sz="1200">
                <a:latin typeface="Calibri" pitchFamily="34" charset="0"/>
                <a:cs typeface="+mn-cs"/>
              </a:defRPr>
            </a:lvl1pPr>
          </a:lstStyle>
          <a:p>
            <a:pPr>
              <a:defRPr/>
            </a:pPr>
            <a:fld id="{03BF9F77-0394-40EF-89CA-3128FE1431AB}" type="datetimeFigureOut">
              <a:rPr lang="en-US"/>
              <a:pPr>
                <a:defRPr/>
              </a:pPr>
              <a:t>11/26/2019</a:t>
            </a:fld>
            <a:endParaRPr lang="en-US"/>
          </a:p>
        </p:txBody>
      </p:sp>
      <p:sp>
        <p:nvSpPr>
          <p:cNvPr id="4" name="Footer Placeholder 3"/>
          <p:cNvSpPr>
            <a:spLocks noGrp="1"/>
          </p:cNvSpPr>
          <p:nvPr>
            <p:ph type="ftr" sz="quarter" idx="2"/>
          </p:nvPr>
        </p:nvSpPr>
        <p:spPr>
          <a:xfrm>
            <a:off x="0" y="31234567"/>
            <a:ext cx="873257" cy="1644807"/>
          </a:xfrm>
          <a:prstGeom prst="rect">
            <a:avLst/>
          </a:prstGeom>
        </p:spPr>
        <p:txBody>
          <a:bodyPr vert="horz" lIns="93936" tIns="46968" rIns="93936" bIns="46968" rtlCol="0" anchor="b"/>
          <a:lstStyle>
            <a:lvl1pPr algn="l" eaLnBrk="1" hangingPunct="1">
              <a:defRPr sz="1200">
                <a:latin typeface="Calibri"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1141292" y="31234567"/>
            <a:ext cx="873257" cy="1644807"/>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vl1pPr>
          </a:lstStyle>
          <a:p>
            <a:fld id="{6B9ABA87-7863-403C-BBBE-51E39CD03AF4}" type="slidenum">
              <a:rPr lang="en-US" altLang="en-US"/>
              <a:pPr/>
              <a:t>‹#›</a:t>
            </a:fld>
            <a:endParaRPr lang="en-US"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873257" cy="1644807"/>
          </a:xfrm>
          <a:prstGeom prst="rect">
            <a:avLst/>
          </a:prstGeom>
        </p:spPr>
        <p:txBody>
          <a:bodyPr vert="horz" lIns="93936" tIns="46968" rIns="93936" bIns="46968"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1141292" y="2"/>
            <a:ext cx="873257" cy="1644807"/>
          </a:xfrm>
          <a:prstGeom prst="rect">
            <a:avLst/>
          </a:prstGeom>
        </p:spPr>
        <p:txBody>
          <a:bodyPr vert="horz" wrap="square" lIns="93936" tIns="46968" rIns="93936" bIns="46968" numCol="1" anchor="t" anchorCtr="0" compatLnSpc="1">
            <a:prstTxWarp prst="textNoShape">
              <a:avLst/>
            </a:prstTxWarp>
          </a:bodyPr>
          <a:lstStyle>
            <a:lvl1pPr algn="r" eaLnBrk="1" hangingPunct="1">
              <a:defRPr sz="1200">
                <a:latin typeface="Calibri" pitchFamily="34" charset="0"/>
                <a:cs typeface="+mn-cs"/>
              </a:defRPr>
            </a:lvl1pPr>
          </a:lstStyle>
          <a:p>
            <a:pPr>
              <a:defRPr/>
            </a:pPr>
            <a:fld id="{BD2D6F35-BE9B-4005-81E0-3787C41C0D2E}" type="datetimeFigureOut">
              <a:rPr lang="en-US"/>
              <a:pPr>
                <a:defRPr/>
              </a:pPr>
              <a:t>11/26/2019</a:t>
            </a:fld>
            <a:endParaRPr lang="en-US"/>
          </a:p>
        </p:txBody>
      </p:sp>
      <p:sp>
        <p:nvSpPr>
          <p:cNvPr id="4" name="Slide Image Placeholder 3"/>
          <p:cNvSpPr>
            <a:spLocks noGrp="1" noRot="1" noChangeAspect="1"/>
          </p:cNvSpPr>
          <p:nvPr>
            <p:ph type="sldImg" idx="2"/>
          </p:nvPr>
        </p:nvSpPr>
        <p:spPr>
          <a:xfrm>
            <a:off x="-7213600" y="2463800"/>
            <a:ext cx="16443325" cy="12333288"/>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201590" y="15622860"/>
            <a:ext cx="1611820" cy="14797668"/>
          </a:xfrm>
          <a:prstGeom prst="rect">
            <a:avLst/>
          </a:prstGeom>
        </p:spPr>
        <p:txBody>
          <a:bodyPr vert="horz" lIns="93936" tIns="46968" rIns="93936" bIns="469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31234567"/>
            <a:ext cx="873257" cy="1644807"/>
          </a:xfrm>
          <a:prstGeom prst="rect">
            <a:avLst/>
          </a:prstGeom>
        </p:spPr>
        <p:txBody>
          <a:bodyPr vert="horz" lIns="93936" tIns="46968" rIns="93936" bIns="46968"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1141292" y="31234567"/>
            <a:ext cx="873257" cy="1644807"/>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vl1pPr>
          </a:lstStyle>
          <a:p>
            <a:fld id="{B9970E94-7BD5-4F25-B1B1-ED5D5D20222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hangingtogether.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thank you for joining us today.  First and foremost, I would like to thank ….for your strength and courage sharing your story with us.    Today I will present you with a brief overview of the what the organization is seeing in terms of referrals and cases, current projects of ACT Alberta aimed at addressing challenges to responding to human trafficking in the province, and recent developments or initiatives that will have an impact on the response.</a:t>
            </a:r>
          </a:p>
        </p:txBody>
      </p:sp>
      <p:sp>
        <p:nvSpPr>
          <p:cNvPr id="4" name="Slide Number Placeholder 3"/>
          <p:cNvSpPr>
            <a:spLocks noGrp="1"/>
          </p:cNvSpPr>
          <p:nvPr>
            <p:ph type="sldNum" sz="quarter" idx="10"/>
          </p:nvPr>
        </p:nvSpPr>
        <p:spPr/>
        <p:txBody>
          <a:bodyPr/>
          <a:lstStyle/>
          <a:p>
            <a:fld id="{B9970E94-7BD5-4F25-B1B1-ED5D5D20222F}" type="slidenum">
              <a:rPr lang="en-US" altLang="en-US" smtClean="0"/>
              <a:pPr/>
              <a:t>1</a:t>
            </a:fld>
            <a:endParaRPr lang="en-US" altLang="en-US"/>
          </a:p>
        </p:txBody>
      </p:sp>
    </p:spTree>
    <p:extLst>
      <p:ext uri="{BB962C8B-B14F-4D97-AF65-F5344CB8AC3E}">
        <p14:creationId xmlns:p14="http://schemas.microsoft.com/office/powerpoint/2010/main" val="325985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S PGothic" pitchFamily="34" charset="-128"/>
                <a:cs typeface="ＭＳ Ｐゴシック" charset="0"/>
              </a:rPr>
              <a:t>Among the barriers to access to justice is lack of awareness of human trafficking and how to identify victims, as well as lack of services in areas outside of the large urban </a:t>
            </a:r>
            <a:r>
              <a:rPr lang="en-US" sz="1200" b="0" i="0" kern="1200" dirty="0" err="1">
                <a:solidFill>
                  <a:schemeClr val="tx1"/>
                </a:solidFill>
                <a:effectLst/>
                <a:latin typeface="+mn-lt"/>
                <a:ea typeface="MS PGothic" pitchFamily="34" charset="-128"/>
                <a:cs typeface="ＭＳ Ｐゴシック" charset="0"/>
              </a:rPr>
              <a:t>centres</a:t>
            </a:r>
            <a:r>
              <a:rPr lang="en-US" sz="1200" b="0" i="0" kern="1200" dirty="0">
                <a:solidFill>
                  <a:schemeClr val="tx1"/>
                </a:solidFill>
                <a:effectLst/>
                <a:latin typeface="+mn-lt"/>
                <a:ea typeface="MS PGothic" pitchFamily="34" charset="-128"/>
                <a:cs typeface="ＭＳ Ｐゴシック" charset="0"/>
              </a:rPr>
              <a:t>. ACT Alberta is now engaging in rural project </a:t>
            </a:r>
          </a:p>
          <a:p>
            <a:endParaRPr lang="en-US" sz="1200" b="0" i="0" kern="1200" dirty="0">
              <a:solidFill>
                <a:schemeClr val="tx1"/>
              </a:solidFill>
              <a:effectLst/>
              <a:latin typeface="+mn-lt"/>
              <a:ea typeface="MS PGothic" pitchFamily="34" charset="-128"/>
              <a:cs typeface="ＭＳ Ｐゴシック" charset="0"/>
            </a:endParaRPr>
          </a:p>
          <a:p>
            <a:endParaRPr lang="en-US" sz="1200" b="0" i="0" kern="1200" dirty="0">
              <a:solidFill>
                <a:schemeClr val="tx1"/>
              </a:solidFill>
              <a:effectLst/>
              <a:latin typeface="+mn-lt"/>
              <a:ea typeface="MS PGothic" pitchFamily="34" charset="-128"/>
              <a:cs typeface="ＭＳ Ｐゴシック" charset="0"/>
            </a:endParaRPr>
          </a:p>
          <a:p>
            <a:r>
              <a:rPr lang="en-US" sz="1200" b="0" i="0" kern="1200" dirty="0">
                <a:solidFill>
                  <a:schemeClr val="tx1"/>
                </a:solidFill>
                <a:effectLst/>
                <a:latin typeface="+mn-lt"/>
                <a:ea typeface="MS PGothic" pitchFamily="34" charset="-128"/>
                <a:cs typeface="ＭＳ Ｐゴシック" charset="0"/>
              </a:rPr>
              <a:t>Through the provincial training program and by collaborating on cases, ACT has developed relationships with organizations throughout the province.  In this way, stakeholders that are interested in increasing their capacity to respond to human trafficking have been identified.</a:t>
            </a:r>
          </a:p>
          <a:p>
            <a:endParaRPr lang="en-US" sz="1200" b="0" i="0" kern="1200" dirty="0">
              <a:solidFill>
                <a:schemeClr val="tx1"/>
              </a:solidFill>
              <a:effectLst/>
              <a:latin typeface="+mn-lt"/>
              <a:ea typeface="MS PGothic" pitchFamily="34" charset="-128"/>
              <a:cs typeface="ＭＳ Ｐゴシック" charset="0"/>
            </a:endParaRPr>
          </a:p>
          <a:p>
            <a:r>
              <a:rPr lang="en-US" sz="1200" b="0" i="0" kern="1200" dirty="0">
                <a:solidFill>
                  <a:schemeClr val="tx1"/>
                </a:solidFill>
                <a:effectLst/>
                <a:latin typeface="+mn-lt"/>
                <a:ea typeface="MS PGothic" pitchFamily="34" charset="-128"/>
                <a:cs typeface="ＭＳ Ｐゴシック" charset="0"/>
              </a:rPr>
              <a:t>ACT Alberta is working on the development of a Community Capacity Response Map Tool to be used by communities and organizations in non major urban and rural areas.  The tool and supporting resources will facilitate access to effective resources in areas that do not have a strong, cohesive support network in place.</a:t>
            </a:r>
          </a:p>
          <a:p>
            <a:endParaRPr lang="en-US" sz="1200" b="0" i="0" kern="1200" dirty="0">
              <a:solidFill>
                <a:schemeClr val="tx1"/>
              </a:solidFill>
              <a:effectLst/>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S PGothic" pitchFamily="34" charset="-128"/>
                <a:cs typeface="ＭＳ Ｐゴシック" charset="0"/>
              </a:rPr>
              <a:t>One of the issues identified in indigenous communities has been the significant support required as many of the survivors have just started seeking support based on the federal report that is seen as a validation for their suffering and grief.  This issue has come up during discussions with stakeholders as many of the victims were trafficked from small and remote indigenous communities</a:t>
            </a:r>
          </a:p>
          <a:p>
            <a:endParaRPr lang="en-US" sz="1200" b="0" i="0" kern="1200" dirty="0">
              <a:solidFill>
                <a:schemeClr val="tx1"/>
              </a:solidFill>
              <a:effectLst/>
              <a:latin typeface="+mn-lt"/>
              <a:ea typeface="MS PGothic" pitchFamily="34" charset="-128"/>
              <a:cs typeface="ＭＳ Ｐゴシック" charset="0"/>
            </a:endParaRPr>
          </a:p>
          <a:p>
            <a:r>
              <a:rPr lang="en-US" sz="1200" b="0" i="0" kern="1200" dirty="0">
                <a:solidFill>
                  <a:schemeClr val="tx1"/>
                </a:solidFill>
                <a:effectLst/>
                <a:latin typeface="+mn-lt"/>
                <a:ea typeface="MS PGothic" pitchFamily="34" charset="-128"/>
                <a:cs typeface="ＭＳ Ｐゴシック" charset="0"/>
              </a:rPr>
              <a:t>As a result of meeting with representatives of the 5 Nations Communities in the Lesser Slave Lake area, ACT Alberta was invited by the Western Cree Tribal Council to provide training to residential school survivor support workers regarding human trafficking and trauma-informed care in relation to the MMIW report at the end of October.</a:t>
            </a:r>
          </a:p>
          <a:p>
            <a:endParaRPr lang="en-US" sz="1200" b="0" i="0" kern="1200" dirty="0">
              <a:solidFill>
                <a:schemeClr val="tx1"/>
              </a:solidFill>
              <a:effectLst/>
              <a:latin typeface="+mn-lt"/>
              <a:ea typeface="MS PGothic" pitchFamily="34" charset="-128"/>
            </a:endParaRPr>
          </a:p>
          <a:p>
            <a:endParaRPr lang="en-US" sz="1200" b="0" i="0" kern="1200" dirty="0">
              <a:solidFill>
                <a:schemeClr val="tx1"/>
              </a:solidFill>
              <a:effectLst/>
              <a:latin typeface="+mn-lt"/>
              <a:ea typeface="MS PGothic" pitchFamily="34" charset="-128"/>
              <a:cs typeface="ＭＳ Ｐゴシック" charset="0"/>
            </a:endParaRPr>
          </a:p>
          <a:p>
            <a:r>
              <a:rPr lang="en-US" sz="1200" b="0" i="0" kern="1200" dirty="0">
                <a:solidFill>
                  <a:schemeClr val="tx1"/>
                </a:solidFill>
                <a:effectLst/>
                <a:latin typeface="+mn-lt"/>
                <a:ea typeface="MS PGothic" pitchFamily="34" charset="-128"/>
                <a:cs typeface="ＭＳ Ｐゴシック" charset="0"/>
              </a:rPr>
              <a:t> </a:t>
            </a:r>
            <a:endParaRPr lang="en-US" dirty="0"/>
          </a:p>
        </p:txBody>
      </p:sp>
      <p:sp>
        <p:nvSpPr>
          <p:cNvPr id="4" name="Slide Number Placeholder 3"/>
          <p:cNvSpPr>
            <a:spLocks noGrp="1"/>
          </p:cNvSpPr>
          <p:nvPr>
            <p:ph type="sldNum" sz="quarter" idx="5"/>
          </p:nvPr>
        </p:nvSpPr>
        <p:spPr/>
        <p:txBody>
          <a:bodyPr/>
          <a:lstStyle/>
          <a:p>
            <a:fld id="{B9970E94-7BD5-4F25-B1B1-ED5D5D20222F}" type="slidenum">
              <a:rPr lang="en-US" altLang="en-US" smtClean="0"/>
              <a:pPr/>
              <a:t>10</a:t>
            </a:fld>
            <a:endParaRPr lang="en-US" altLang="en-US"/>
          </a:p>
        </p:txBody>
      </p:sp>
    </p:spTree>
    <p:extLst>
      <p:ext uri="{BB962C8B-B14F-4D97-AF65-F5344CB8AC3E}">
        <p14:creationId xmlns:p14="http://schemas.microsoft.com/office/powerpoint/2010/main" val="200576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Alberta has assisted in successfully obtaining between 10-15 vulnerable OWPs since the inception in June. TFWAO has successfully assisted in around 30.  For successful applications, the OWPs have been issued quickly, between 2-5 business days when they include strong supporting documents.  They take more time where there are no supporting documents.  </a:t>
            </a:r>
          </a:p>
          <a:p>
            <a:endParaRPr lang="en-US" dirty="0"/>
          </a:p>
          <a:p>
            <a:r>
              <a:rPr lang="en-US" dirty="0"/>
              <a:t>The provincial government has committed to Implementing an Alberta Action Plan to Combat Human Trafficking, which includes a nine point plan. </a:t>
            </a:r>
          </a:p>
          <a:p>
            <a:endParaRPr lang="en-US" sz="1200" b="0" i="0" kern="1200" dirty="0">
              <a:solidFill>
                <a:schemeClr val="tx1"/>
              </a:solidFill>
              <a:effectLst/>
              <a:latin typeface="+mn-lt"/>
              <a:ea typeface="MS PGothic" pitchFamily="34" charset="-128"/>
              <a:cs typeface="ＭＳ Ｐゴシック" charset="0"/>
            </a:endParaRPr>
          </a:p>
          <a:p>
            <a:r>
              <a:rPr lang="en-US" sz="1200" b="0" i="0" kern="1200" dirty="0">
                <a:solidFill>
                  <a:schemeClr val="tx1"/>
                </a:solidFill>
                <a:effectLst/>
                <a:latin typeface="+mn-lt"/>
                <a:ea typeface="MS PGothic" pitchFamily="34" charset="-128"/>
                <a:cs typeface="ＭＳ Ｐゴシック" charset="0"/>
              </a:rPr>
              <a:t>Currently, the government is in the process of creating a task force, Managed by AB Justice and Solicitor General.  both the Ministry of </a:t>
            </a:r>
            <a:r>
              <a:rPr lang="en-US" sz="1200" b="0" i="1" kern="1200" dirty="0" err="1">
                <a:solidFill>
                  <a:schemeClr val="tx1"/>
                </a:solidFill>
                <a:effectLst/>
                <a:latin typeface="+mn-lt"/>
                <a:ea typeface="MS PGothic" pitchFamily="34" charset="-128"/>
                <a:cs typeface="ＭＳ Ｐゴシック" charset="0"/>
              </a:rPr>
              <a:t>Labour</a:t>
            </a:r>
            <a:r>
              <a:rPr lang="en-US" sz="1200" b="0" i="1" kern="1200" dirty="0">
                <a:solidFill>
                  <a:schemeClr val="tx1"/>
                </a:solidFill>
                <a:effectLst/>
                <a:latin typeface="+mn-lt"/>
                <a:ea typeface="MS PGothic" pitchFamily="34" charset="-128"/>
                <a:cs typeface="ＭＳ Ｐゴシック" charset="0"/>
              </a:rPr>
              <a:t> and Immigration </a:t>
            </a:r>
            <a:r>
              <a:rPr lang="en-US" sz="1200" b="0" i="0" kern="1200" dirty="0">
                <a:solidFill>
                  <a:schemeClr val="tx1"/>
                </a:solidFill>
                <a:effectLst/>
                <a:latin typeface="+mn-lt"/>
                <a:ea typeface="MS PGothic" pitchFamily="34" charset="-128"/>
                <a:cs typeface="ＭＳ Ｐゴシック" charset="0"/>
              </a:rPr>
              <a:t>and </a:t>
            </a:r>
            <a:r>
              <a:rPr lang="en-US" sz="1200" b="0" i="1" kern="1200" dirty="0">
                <a:solidFill>
                  <a:schemeClr val="tx1"/>
                </a:solidFill>
                <a:effectLst/>
                <a:latin typeface="+mn-lt"/>
                <a:ea typeface="MS PGothic" pitchFamily="34" charset="-128"/>
                <a:cs typeface="ＭＳ Ｐゴシック" charset="0"/>
              </a:rPr>
              <a:t>Multiculturalism, Culture &amp; Status of Women</a:t>
            </a:r>
            <a:r>
              <a:rPr lang="en-US" sz="1200" b="0" i="0" kern="1200" dirty="0">
                <a:solidFill>
                  <a:schemeClr val="tx1"/>
                </a:solidFill>
                <a:effectLst/>
                <a:latin typeface="+mn-lt"/>
                <a:ea typeface="MS PGothic" pitchFamily="34" charset="-128"/>
                <a:cs typeface="ＭＳ Ｐゴシック" charset="0"/>
              </a:rPr>
              <a:t> have been asked to forward names for consideration by cabinet. </a:t>
            </a:r>
            <a:br>
              <a:rPr lang="en-US" sz="1200" b="0" i="0" kern="1200" dirty="0">
                <a:solidFill>
                  <a:schemeClr val="tx1"/>
                </a:solidFill>
                <a:effectLst/>
                <a:latin typeface="+mn-lt"/>
                <a:ea typeface="MS PGothic" pitchFamily="34" charset="-128"/>
                <a:cs typeface="ＭＳ Ｐゴシック" charset="0"/>
              </a:rPr>
            </a:br>
            <a:r>
              <a:rPr lang="en-US" sz="1200" b="0" i="0" kern="1200" dirty="0">
                <a:solidFill>
                  <a:schemeClr val="tx1"/>
                </a:solidFill>
                <a:effectLst/>
                <a:latin typeface="+mn-lt"/>
                <a:ea typeface="MS PGothic" pitchFamily="34" charset="-128"/>
                <a:cs typeface="ＭＳ Ｐゴシック" charset="0"/>
              </a:rPr>
              <a:t>GOA held a major meeting in August for all NGO's regarding the changes in legislation that are anticipated and input on the Task Force. </a:t>
            </a:r>
          </a:p>
          <a:p>
            <a:r>
              <a:rPr lang="en-US" sz="1200" b="0" i="0" kern="1200" dirty="0">
                <a:solidFill>
                  <a:schemeClr val="tx1"/>
                </a:solidFill>
                <a:effectLst/>
                <a:latin typeface="+mn-lt"/>
                <a:ea typeface="MS PGothic" pitchFamily="34" charset="-128"/>
                <a:cs typeface="ＭＳ Ｐゴシック" charset="0"/>
              </a:rPr>
              <a:t>Main focus is legislation for the Spring session to enhance Tort Laws and victim abilities to obtain Protection Orders. </a:t>
            </a:r>
          </a:p>
          <a:p>
            <a:r>
              <a:rPr lang="en-US" sz="1200" b="0" i="0" kern="1200" dirty="0">
                <a:solidFill>
                  <a:schemeClr val="tx1"/>
                </a:solidFill>
                <a:effectLst/>
                <a:latin typeface="+mn-lt"/>
                <a:ea typeface="MS PGothic" pitchFamily="34" charset="-128"/>
                <a:cs typeface="ＭＳ Ｐゴシック" charset="0"/>
              </a:rPr>
              <a:t>The Task Force and its goals are modeled on Ontario's recent task force. </a:t>
            </a:r>
          </a:p>
          <a:p>
            <a:r>
              <a:rPr lang="en-US" sz="1200" b="0" i="0" kern="1200" dirty="0">
                <a:solidFill>
                  <a:schemeClr val="tx1"/>
                </a:solidFill>
                <a:effectLst/>
                <a:latin typeface="+mn-lt"/>
                <a:ea typeface="MS PGothic" pitchFamily="34" charset="-128"/>
                <a:cs typeface="ＭＳ Ｐゴシック" charset="0"/>
              </a:rPr>
              <a:t>One of the main goals will be to choose an annual "awareness" date, as well as other general considerations about raising awareness.  </a:t>
            </a:r>
          </a:p>
          <a:p>
            <a:r>
              <a:rPr lang="en-US" sz="1200" b="0" i="0" kern="1200" dirty="0">
                <a:solidFill>
                  <a:schemeClr val="tx1"/>
                </a:solidFill>
                <a:effectLst/>
                <a:latin typeface="+mn-lt"/>
                <a:ea typeface="MS PGothic" pitchFamily="34" charset="-128"/>
                <a:cs typeface="ＭＳ Ｐゴシック" charset="0"/>
              </a:rPr>
              <a:t>They will also work on the "universal" adoption of the Palermo Protocol as the framework. </a:t>
            </a:r>
          </a:p>
          <a:p>
            <a:endParaRPr lang="en-US" dirty="0"/>
          </a:p>
          <a:p>
            <a:endParaRPr lang="en-US" dirty="0"/>
          </a:p>
          <a:p>
            <a:r>
              <a:rPr lang="en-US" dirty="0"/>
              <a:t>We ensure that we participate and are engaged in broader initiatives, such as Sanctuary City Edmonton aimed at developing a network or support services for those with precarious status and those working to address </a:t>
            </a:r>
            <a:r>
              <a:rPr lang="en-US"/>
              <a:t>gender-based violence.</a:t>
            </a:r>
            <a:endParaRPr lang="en-US" dirty="0"/>
          </a:p>
        </p:txBody>
      </p:sp>
      <p:sp>
        <p:nvSpPr>
          <p:cNvPr id="4" name="Slide Number Placeholder 3"/>
          <p:cNvSpPr>
            <a:spLocks noGrp="1"/>
          </p:cNvSpPr>
          <p:nvPr>
            <p:ph type="sldNum" sz="quarter" idx="5"/>
          </p:nvPr>
        </p:nvSpPr>
        <p:spPr/>
        <p:txBody>
          <a:bodyPr/>
          <a:lstStyle/>
          <a:p>
            <a:fld id="{B9970E94-7BD5-4F25-B1B1-ED5D5D20222F}" type="slidenum">
              <a:rPr lang="en-US" altLang="en-US" smtClean="0"/>
              <a:pPr/>
              <a:t>11</a:t>
            </a:fld>
            <a:endParaRPr lang="en-US" altLang="en-US"/>
          </a:p>
        </p:txBody>
      </p:sp>
    </p:spTree>
    <p:extLst>
      <p:ext uri="{BB962C8B-B14F-4D97-AF65-F5344CB8AC3E}">
        <p14:creationId xmlns:p14="http://schemas.microsoft.com/office/powerpoint/2010/main" val="41171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 have a question – If we are falling behind – then how TODAY are we going to find a made-in-Canada solution? </a:t>
            </a:r>
          </a:p>
          <a:p>
            <a:endParaRPr lang="en-US" altLang="en-US">
              <a:cs typeface="Calibri"/>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E322A130-0E66-4B34-9858-718060FF0221}" type="slidenum">
              <a:rPr lang="en-US" altLang="en-US"/>
              <a:pPr eaLnBrk="1" hangingPunct="1"/>
              <a:t>12</a:t>
            </a:fld>
            <a:endParaRPr lang="en-US" altLang="en-US"/>
          </a:p>
        </p:txBody>
      </p:sp>
    </p:spTree>
    <p:extLst>
      <p:ext uri="{BB962C8B-B14F-4D97-AF65-F5344CB8AC3E}">
        <p14:creationId xmlns:p14="http://schemas.microsoft.com/office/powerpoint/2010/main" val="329764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buFont typeface="Arial" pitchFamily="34" charset="0"/>
              <a:buNone/>
              <a:defRPr/>
            </a:pPr>
            <a:r>
              <a:rPr lang="en-US" dirty="0"/>
              <a:t>ACT Alberta is a coalition working to identify and respond to human trafficking in Alberta. </a:t>
            </a:r>
            <a:br>
              <a:rPr lang="en-US" dirty="0"/>
            </a:br>
            <a:endParaRPr lang="en-US" dirty="0"/>
          </a:p>
          <a:p>
            <a:pPr>
              <a:buFont typeface="Arial" pitchFamily="34" charset="0"/>
              <a:buNone/>
              <a:defRPr/>
            </a:pPr>
            <a:r>
              <a:rPr lang="en-US" b="1" dirty="0"/>
              <a:t>Our Mission</a:t>
            </a:r>
            <a:r>
              <a:rPr lang="en-US" dirty="0"/>
              <a:t>: to increase knowledge and awareness on human trafficking, advocate for effective rights based responses, build capacity of all involved stakeholders, and lead and foster collaboration for joint action against human trafficking</a:t>
            </a:r>
            <a:endParaRPr lang="en-US" dirty="0">
              <a:cs typeface="Calibri"/>
            </a:endParaRPr>
          </a:p>
          <a:p>
            <a:pPr>
              <a:buFont typeface="Arial" pitchFamily="34" charset="0"/>
              <a:buChar char="•"/>
              <a:defRPr/>
            </a:pPr>
            <a:endParaRPr lang="en-US" dirty="0">
              <a:solidFill>
                <a:schemeClr val="tx1">
                  <a:lumMod val="65000"/>
                  <a:lumOff val="35000"/>
                </a:schemeClr>
              </a:solidFill>
            </a:endParaRPr>
          </a:p>
          <a:p>
            <a:pPr>
              <a:buFont typeface="Arial" pitchFamily="34" charset="0"/>
              <a:buChar char="•"/>
              <a:defRPr/>
            </a:pPr>
            <a:r>
              <a:rPr lang="en-US" dirty="0"/>
              <a:t>The ACT Project was housed within </a:t>
            </a:r>
            <a:r>
              <a:rPr lang="en-US" u="sng" dirty="0">
                <a:hlinkClick r:id="rId3"/>
              </a:rPr>
              <a:t>Changing Together - a Centre for Immigrant Women</a:t>
            </a:r>
            <a:r>
              <a:rPr lang="en-US" dirty="0"/>
              <a:t> located in Edmonton. A 2007 Environmental Scan called “Trafficking of Women and Girls to Canada” found trafficking to be inadequately addressed, and so ACT Alberta was formally founded as a not-for profit agency, and an officially registered charity 2010.  As of this time, we currently have offices residing in Edmonton and Calgary.  </a:t>
            </a:r>
            <a:endParaRPr lang="en-US" dirty="0">
              <a:cs typeface="Calibri"/>
            </a:endParaRPr>
          </a:p>
          <a:p>
            <a:pPr marL="528392" indent="-528392">
              <a:defRPr/>
            </a:pPr>
            <a:endParaRPr lang="en-US" b="1" dirty="0"/>
          </a:p>
          <a:p>
            <a:pPr marL="528392" indent="-528392">
              <a:defRPr/>
            </a:pPr>
            <a:r>
              <a:rPr lang="en-US" b="1" dirty="0"/>
              <a:t>Our Values</a:t>
            </a:r>
          </a:p>
          <a:p>
            <a:pPr marL="342900" indent="-342900">
              <a:spcBef>
                <a:spcPts val="0"/>
              </a:spcBef>
              <a:spcAft>
                <a:spcPts val="0"/>
              </a:spcAft>
              <a:buFont typeface="+mj-lt"/>
              <a:buAutoNum type="arabicPeriod"/>
              <a:defRPr/>
            </a:pPr>
            <a:r>
              <a:rPr lang="en-CA" sz="1200" dirty="0">
                <a:solidFill>
                  <a:schemeClr val="tx1">
                    <a:lumMod val="65000"/>
                    <a:lumOff val="35000"/>
                  </a:schemeClr>
                </a:solidFill>
                <a:latin typeface="+mn-lt"/>
                <a:ea typeface="Calibri"/>
              </a:rPr>
              <a:t>Human rights-based and victim-centered</a:t>
            </a:r>
            <a:endParaRPr lang="en-US" sz="1200" dirty="0">
              <a:solidFill>
                <a:schemeClr val="tx1">
                  <a:lumMod val="65000"/>
                  <a:lumOff val="35000"/>
                </a:schemeClr>
              </a:solidFill>
              <a:latin typeface="+mn-lt"/>
              <a:ea typeface="Calibri"/>
            </a:endParaRPr>
          </a:p>
          <a:p>
            <a:pPr marL="342900" indent="-342900">
              <a:spcBef>
                <a:spcPts val="0"/>
              </a:spcBef>
              <a:spcAft>
                <a:spcPts val="0"/>
              </a:spcAft>
              <a:buFont typeface="+mj-lt"/>
              <a:buAutoNum type="arabicPeriod"/>
              <a:defRPr/>
            </a:pPr>
            <a:r>
              <a:rPr lang="en-CA" sz="1200" dirty="0">
                <a:solidFill>
                  <a:schemeClr val="tx1">
                    <a:lumMod val="65000"/>
                    <a:lumOff val="35000"/>
                  </a:schemeClr>
                </a:solidFill>
                <a:latin typeface="+mn-lt"/>
                <a:ea typeface="Calibri"/>
              </a:rPr>
              <a:t>Collaboration</a:t>
            </a:r>
            <a:endParaRPr lang="en-US" sz="1200" dirty="0">
              <a:solidFill>
                <a:schemeClr val="tx1">
                  <a:lumMod val="65000"/>
                  <a:lumOff val="35000"/>
                </a:schemeClr>
              </a:solidFill>
              <a:latin typeface="+mn-lt"/>
              <a:ea typeface="Calibri"/>
            </a:endParaRPr>
          </a:p>
          <a:p>
            <a:pPr marL="342900" indent="-342900">
              <a:spcBef>
                <a:spcPts val="0"/>
              </a:spcBef>
              <a:spcAft>
                <a:spcPts val="0"/>
              </a:spcAft>
              <a:buFont typeface="+mj-lt"/>
              <a:buAutoNum type="arabicPeriod"/>
              <a:defRPr/>
            </a:pPr>
            <a:r>
              <a:rPr lang="en-CA" sz="1200" dirty="0">
                <a:solidFill>
                  <a:schemeClr val="tx1">
                    <a:lumMod val="65000"/>
                    <a:lumOff val="35000"/>
                  </a:schemeClr>
                </a:solidFill>
                <a:latin typeface="+mn-lt"/>
                <a:ea typeface="Calibri"/>
              </a:rPr>
              <a:t>Diversity</a:t>
            </a:r>
            <a:endParaRPr lang="en-US" sz="1200" dirty="0">
              <a:solidFill>
                <a:schemeClr val="tx1">
                  <a:lumMod val="65000"/>
                  <a:lumOff val="35000"/>
                </a:schemeClr>
              </a:solidFill>
              <a:latin typeface="+mn-lt"/>
              <a:ea typeface="Calibri"/>
            </a:endParaRPr>
          </a:p>
          <a:p>
            <a:pPr marL="342900" indent="-342900">
              <a:spcBef>
                <a:spcPts val="0"/>
              </a:spcBef>
              <a:spcAft>
                <a:spcPts val="0"/>
              </a:spcAft>
              <a:buFont typeface="+mj-lt"/>
              <a:buAutoNum type="arabicPeriod"/>
              <a:defRPr/>
            </a:pPr>
            <a:r>
              <a:rPr lang="en-CA" sz="1200" dirty="0">
                <a:solidFill>
                  <a:schemeClr val="tx1">
                    <a:lumMod val="65000"/>
                    <a:lumOff val="35000"/>
                  </a:schemeClr>
                </a:solidFill>
                <a:latin typeface="+mn-lt"/>
                <a:ea typeface="Calibri"/>
              </a:rPr>
              <a:t>Evidence-based</a:t>
            </a:r>
            <a:endParaRPr lang="en-US" sz="1200" dirty="0">
              <a:solidFill>
                <a:schemeClr val="tx1">
                  <a:lumMod val="65000"/>
                  <a:lumOff val="35000"/>
                </a:schemeClr>
              </a:solidFill>
              <a:latin typeface="+mn-lt"/>
              <a:ea typeface="Calibri"/>
            </a:endParaRPr>
          </a:p>
          <a:p>
            <a:pPr marL="528392" indent="-528392">
              <a:defRPr/>
            </a:pPr>
            <a:endParaRPr lang="en-US" b="1" dirty="0"/>
          </a:p>
          <a:p>
            <a:pPr>
              <a:defRPr/>
            </a:pPr>
            <a:r>
              <a:rPr lang="en-CA" u="sng" dirty="0"/>
              <a:t>ACT Alberta uses a human rights based lens because:</a:t>
            </a:r>
          </a:p>
          <a:p>
            <a:pPr>
              <a:defRPr/>
            </a:pPr>
            <a:endParaRPr lang="en-CA" u="sng" dirty="0"/>
          </a:p>
          <a:p>
            <a:pPr marL="228600" indent="-228600">
              <a:buAutoNum type="arabicParenR"/>
              <a:defRPr/>
            </a:pPr>
            <a:r>
              <a:rPr lang="en-CA" dirty="0"/>
              <a:t>Relying solely on Criminal Justice definitions in our legislation may overlook some victims (i.e. victims who have been involved in or forced into criminal activity)</a:t>
            </a:r>
            <a:endParaRPr lang="en-CA" dirty="0">
              <a:cs typeface="Calibri"/>
            </a:endParaRPr>
          </a:p>
          <a:p>
            <a:pPr marL="228600" indent="-228600">
              <a:buAutoNum type="arabicParenR"/>
              <a:defRPr/>
            </a:pPr>
            <a:r>
              <a:rPr lang="en-CA" dirty="0"/>
              <a:t>Using a human rights lens keeps the victim in the center of all processes all the time</a:t>
            </a:r>
            <a:endParaRPr lang="en-CA" dirty="0">
              <a:cs typeface="Calibri"/>
            </a:endParaRPr>
          </a:p>
          <a:p>
            <a:pPr marL="228600" indent="-228600">
              <a:buAutoNum type="arabicParenR"/>
              <a:defRPr/>
            </a:pPr>
            <a:r>
              <a:rPr lang="en-CA" dirty="0"/>
              <a:t>Many victims may not know their rights, this is what traffickers take advantage of</a:t>
            </a:r>
            <a:endParaRPr lang="en-CA" dirty="0">
              <a:cs typeface="Calibri"/>
            </a:endParaRPr>
          </a:p>
          <a:p>
            <a:pPr marL="228600" indent="-228600">
              <a:buAutoNum type="arabicParenR"/>
              <a:defRPr/>
            </a:pPr>
            <a:r>
              <a:rPr lang="en-CA" dirty="0"/>
              <a:t>Victims of trafficking especially need their rights protected in the service provision – right to privacy, the right to say no to certain services, the right to return home</a:t>
            </a:r>
            <a:r>
              <a:rPr lang="en-CA" dirty="0">
                <a:cs typeface="Calibri"/>
              </a:rPr>
              <a:t> (wherever that may be).</a:t>
            </a:r>
            <a:endParaRPr lang="en-US" dirty="0"/>
          </a:p>
          <a:p>
            <a:pPr>
              <a:buFont typeface="Arial" pitchFamily="34" charset="0"/>
              <a:buChar char="•"/>
              <a:defRPr/>
            </a:pPr>
            <a:endParaRPr lang="en-US" dirty="0"/>
          </a:p>
          <a:p>
            <a:pPr>
              <a:defRPr/>
            </a:pPr>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8DF5CBB-48C8-44A8-8AAF-CAEF85411B43}" type="slidenum">
              <a:rPr lang="en-US" altLang="en-US"/>
              <a:pPr/>
              <a:t>2</a:t>
            </a:fld>
            <a:endParaRPr lang="en-US" altLang="en-US"/>
          </a:p>
        </p:txBody>
      </p:sp>
    </p:spTree>
    <p:extLst>
      <p:ext uri="{BB962C8B-B14F-4D97-AF65-F5344CB8AC3E}">
        <p14:creationId xmlns:p14="http://schemas.microsoft.com/office/powerpoint/2010/main" val="91107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CA" altLang="en-US" sz="1000" dirty="0"/>
              <a:t>The statistics you’ll see today</a:t>
            </a:r>
            <a:r>
              <a:rPr lang="en-CA" altLang="en-US" sz="1000" baseline="0" dirty="0"/>
              <a:t> reflect only ACT Alberta’s referrals. </a:t>
            </a:r>
            <a:r>
              <a:rPr lang="en-CA" altLang="en-US" sz="1000" baseline="0" dirty="0" err="1"/>
              <a:t>Disclaime</a:t>
            </a:r>
            <a:r>
              <a:rPr lang="en-CA" altLang="en-US" sz="1000" baseline="0" dirty="0"/>
              <a:t>: use of victim throughout the presentation, due to the fact that our funding is largely through the Victims of Crime Fund and our mandate is to support individuals who have been referred to ACT as victims.  In addition, we assist individuals in accessing services that meet the needs of victims of trafficking.</a:t>
            </a:r>
          </a:p>
          <a:p>
            <a:pPr eaLnBrk="1" hangingPunct="1">
              <a:buFontTx/>
              <a:buChar char="•"/>
            </a:pPr>
            <a:endParaRPr lang="en-CA" altLang="en-US" sz="1000" baseline="0" dirty="0"/>
          </a:p>
          <a:p>
            <a:pPr marL="171450" marR="0" lvl="0" indent="-171450" algn="l" defTabSz="457200" rtl="0" eaLnBrk="1" fontAlgn="base" latinLnBrk="0" hangingPunct="1">
              <a:lnSpc>
                <a:spcPct val="100000"/>
              </a:lnSpc>
              <a:spcBef>
                <a:spcPct val="30000"/>
              </a:spcBef>
              <a:spcAft>
                <a:spcPct val="0"/>
              </a:spcAft>
              <a:buClrTx/>
              <a:buSzTx/>
              <a:buFontTx/>
              <a:buChar char="-"/>
              <a:tabLst/>
              <a:defRPr/>
            </a:pPr>
            <a:r>
              <a:rPr lang="en-CA" sz="1200" kern="1200" dirty="0">
                <a:solidFill>
                  <a:schemeClr val="tx1"/>
                </a:solidFill>
                <a:effectLst/>
                <a:latin typeface="+mn-lt"/>
                <a:ea typeface="MS PGothic" pitchFamily="34" charset="-128"/>
                <a:cs typeface="ＭＳ Ｐゴシック" charset="0"/>
              </a:rPr>
              <a:t>57.9% of the people we have worked with are domestic VTIPs or Canadian citizens.</a:t>
            </a:r>
          </a:p>
          <a:p>
            <a:pPr marL="628650" marR="0" lvl="1" indent="-171450" algn="l" defTabSz="457200" rtl="0" eaLnBrk="1" fontAlgn="base" latinLnBrk="0" hangingPunct="1">
              <a:lnSpc>
                <a:spcPct val="100000"/>
              </a:lnSpc>
              <a:spcBef>
                <a:spcPct val="30000"/>
              </a:spcBef>
              <a:spcAft>
                <a:spcPct val="0"/>
              </a:spcAft>
              <a:buClrTx/>
              <a:buSzTx/>
              <a:buFontTx/>
              <a:buChar char="-"/>
              <a:tabLst/>
              <a:defRPr/>
            </a:pPr>
            <a:r>
              <a:rPr lang="en-US" altLang="en-US" sz="1200" dirty="0">
                <a:solidFill>
                  <a:schemeClr val="tx1">
                    <a:lumMod val="65000"/>
                    <a:lumOff val="35000"/>
                  </a:schemeClr>
                </a:solidFill>
              </a:rPr>
              <a:t>There is a disproportionate representation of Indigenous women and girls</a:t>
            </a:r>
            <a:endParaRPr lang="en-CA" altLang="en-US" sz="1200" baseline="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CA" sz="1200" kern="1200" dirty="0">
                <a:solidFill>
                  <a:schemeClr val="tx1"/>
                </a:solidFill>
                <a:effectLst/>
                <a:latin typeface="+mn-lt"/>
                <a:ea typeface="MS PGothic" pitchFamily="34" charset="-128"/>
                <a:cs typeface="ＭＳ Ｐゴシック" charset="0"/>
              </a:rPr>
              <a:t>-    41.6% of our clients we’ve found to be TFW or international victims of HT (e.g. visitors).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CA" sz="1200" kern="1200" dirty="0">
                <a:solidFill>
                  <a:schemeClr val="tx1"/>
                </a:solidFill>
                <a:effectLst/>
                <a:latin typeface="+mn-lt"/>
                <a:ea typeface="MS PGothic" pitchFamily="34" charset="-128"/>
                <a:cs typeface="ＭＳ Ｐゴシック" charset="0"/>
              </a:rPr>
              <a:t>-    The remaining .5% are combined cases of internal and international trafficking.</a:t>
            </a:r>
            <a:endParaRPr lang="en-CA" altLang="en-US" sz="1200" baseline="0" dirty="0"/>
          </a:p>
          <a:p>
            <a:pPr marL="628650" marR="0" lvl="1" indent="-171450" algn="l" defTabSz="457200" rtl="0" eaLnBrk="1" fontAlgn="base" latinLnBrk="0" hangingPunct="1">
              <a:lnSpc>
                <a:spcPct val="100000"/>
              </a:lnSpc>
              <a:spcBef>
                <a:spcPct val="30000"/>
              </a:spcBef>
              <a:spcAft>
                <a:spcPct val="0"/>
              </a:spcAft>
              <a:buClrTx/>
              <a:buSzTx/>
              <a:buFontTx/>
              <a:buChar char="-"/>
              <a:tabLst/>
              <a:defRPr/>
            </a:pPr>
            <a:endParaRPr lang="en-CA" sz="1200" kern="1200" dirty="0">
              <a:solidFill>
                <a:schemeClr val="tx1"/>
              </a:solidFill>
              <a:effectLst/>
              <a:latin typeface="+mn-lt"/>
              <a:ea typeface="MS PGothic" pitchFamily="34" charset="-128"/>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CA" sz="1200" kern="1200" dirty="0">
                <a:solidFill>
                  <a:schemeClr val="tx1"/>
                </a:solidFill>
                <a:effectLst/>
                <a:latin typeface="+mn-lt"/>
                <a:ea typeface="MS PGothic" pitchFamily="34" charset="-128"/>
                <a:cs typeface="ＭＳ Ｐゴシック" charset="0"/>
              </a:rPr>
              <a:t>The average age ACT Alberta is assisting for females is 26 and males is 28.  For right now, we only work with 18+ clients however this doesn’t mean we wouldn’t be making appropriate referrals to the stakeholders we currently work with who </a:t>
            </a:r>
            <a:r>
              <a:rPr lang="en-CA" sz="1200" b="0" kern="1200" dirty="0">
                <a:solidFill>
                  <a:schemeClr val="tx1"/>
                </a:solidFill>
                <a:effectLst/>
                <a:latin typeface="+mn-lt"/>
                <a:ea typeface="MS PGothic" pitchFamily="34" charset="-128"/>
                <a:cs typeface="ＭＳ Ｐゴシック" charset="0"/>
              </a:rPr>
              <a:t>would</a:t>
            </a:r>
            <a:r>
              <a:rPr lang="en-CA" sz="1200" kern="1200" dirty="0">
                <a:solidFill>
                  <a:schemeClr val="tx1"/>
                </a:solidFill>
                <a:effectLst/>
                <a:latin typeface="+mn-lt"/>
                <a:ea typeface="MS PGothic" pitchFamily="34" charset="-128"/>
                <a:cs typeface="ＭＳ Ｐゴシック" charset="0"/>
              </a:rPr>
              <a:t> be able to assist those in need at any age under the Protection of Sexually Exploited Children’s Act (PSECA).</a:t>
            </a:r>
          </a:p>
          <a:p>
            <a:endParaRPr lang="en-CA" dirty="0"/>
          </a:p>
        </p:txBody>
      </p:sp>
      <p:sp>
        <p:nvSpPr>
          <p:cNvPr id="4" name="Slide Number Placeholder 3"/>
          <p:cNvSpPr>
            <a:spLocks noGrp="1"/>
          </p:cNvSpPr>
          <p:nvPr>
            <p:ph type="sldNum" sz="quarter" idx="5"/>
          </p:nvPr>
        </p:nvSpPr>
        <p:spPr/>
        <p:txBody>
          <a:bodyPr/>
          <a:lstStyle/>
          <a:p>
            <a:fld id="{B9970E94-7BD5-4F25-B1B1-ED5D5D20222F}" type="slidenum">
              <a:rPr lang="en-US" altLang="en-US" smtClean="0"/>
              <a:pPr/>
              <a:t>3</a:t>
            </a:fld>
            <a:endParaRPr lang="en-US" altLang="en-US"/>
          </a:p>
        </p:txBody>
      </p:sp>
    </p:spTree>
    <p:extLst>
      <p:ext uri="{BB962C8B-B14F-4D97-AF65-F5344CB8AC3E}">
        <p14:creationId xmlns:p14="http://schemas.microsoft.com/office/powerpoint/2010/main" val="378539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CA"/>
              <a:t>Human Trafficking in Alberta. There is no stereotypical victim. Everyone’s story is different. However, some common threads. “Other” is victims not meeting the UN Protocol and we still help support them. </a:t>
            </a:r>
            <a:endParaRPr lang="en-US"/>
          </a:p>
        </p:txBody>
      </p:sp>
      <p:sp>
        <p:nvSpPr>
          <p:cNvPr id="4" name="Slide Number Placeholder 3"/>
          <p:cNvSpPr>
            <a:spLocks noGrp="1"/>
          </p:cNvSpPr>
          <p:nvPr>
            <p:ph type="sldNum" sz="quarter" idx="10"/>
          </p:nvPr>
        </p:nvSpPr>
        <p:spPr/>
        <p:txBody>
          <a:bodyPr/>
          <a:lstStyle/>
          <a:p>
            <a:fld id="{B9970E94-7BD5-4F25-B1B1-ED5D5D20222F}" type="slidenum">
              <a:rPr lang="en-US" altLang="en-US"/>
              <a:pPr/>
              <a:t>4</a:t>
            </a:fld>
            <a:endParaRPr lang="en-US" altLang="en-US"/>
          </a:p>
        </p:txBody>
      </p:sp>
    </p:spTree>
    <p:extLst>
      <p:ext uri="{BB962C8B-B14F-4D97-AF65-F5344CB8AC3E}">
        <p14:creationId xmlns:p14="http://schemas.microsoft.com/office/powerpoint/2010/main" val="16252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are seeing an increase in transgender women experiencing trafficking – in part due to chronic and episodic homelessness this makes them more vulnerable. </a:t>
            </a:r>
          </a:p>
        </p:txBody>
      </p:sp>
      <p:sp>
        <p:nvSpPr>
          <p:cNvPr id="4" name="Slide Number Placeholder 3"/>
          <p:cNvSpPr>
            <a:spLocks noGrp="1"/>
          </p:cNvSpPr>
          <p:nvPr>
            <p:ph type="sldNum" sz="quarter" idx="5"/>
          </p:nvPr>
        </p:nvSpPr>
        <p:spPr/>
        <p:txBody>
          <a:bodyPr/>
          <a:lstStyle/>
          <a:p>
            <a:fld id="{B9970E94-7BD5-4F25-B1B1-ED5D5D20222F}" type="slidenum">
              <a:rPr lang="en-US" altLang="en-US" smtClean="0"/>
              <a:pPr/>
              <a:t>5</a:t>
            </a:fld>
            <a:endParaRPr lang="en-US" altLang="en-US"/>
          </a:p>
        </p:txBody>
      </p:sp>
    </p:spTree>
    <p:extLst>
      <p:ext uri="{BB962C8B-B14F-4D97-AF65-F5344CB8AC3E}">
        <p14:creationId xmlns:p14="http://schemas.microsoft.com/office/powerpoint/2010/main" val="338587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p:txBody>
          <a:bodyPr wrap="square" numCol="1" anchor="t" anchorCtr="0" compatLnSpc="1">
            <a:prstTxWarp prst="textNoShape">
              <a:avLst/>
            </a:prstTxWarp>
          </a:bodyPr>
          <a:lstStyle/>
          <a:p>
            <a:pPr marL="457200" indent="-457200">
              <a:buFont typeface="+mj-lt"/>
              <a:buAutoNum type="arabicPeriod"/>
              <a:defRPr/>
            </a:pPr>
            <a:r>
              <a:rPr lang="en-US" sz="2200" dirty="0">
                <a:solidFill>
                  <a:schemeClr val="tx1">
                    <a:lumMod val="65000"/>
                    <a:lumOff val="35000"/>
                  </a:schemeClr>
                </a:solidFill>
                <a:latin typeface="Calibri"/>
                <a:ea typeface="MS PGothic"/>
                <a:cs typeface="Calibri"/>
              </a:rPr>
              <a:t>Our Victim Response Program has a coordinator in Edmonton and Calgary, who provide case management and coordinate services for victims of human trafficking. These units work in close collaboration with law enforcement, including, CBSA, RCMP, local authorities (e.g. body rub task force) and Government agencies like Employment standards, IRCC</a:t>
            </a:r>
          </a:p>
          <a:p>
            <a:pPr marL="457200" indent="-457200">
              <a:buFont typeface="+mj-lt"/>
              <a:buAutoNum type="arabicPeriod"/>
              <a:defRPr/>
            </a:pPr>
            <a:r>
              <a:rPr lang="en-US" sz="2200" dirty="0">
                <a:solidFill>
                  <a:schemeClr val="tx1">
                    <a:lumMod val="65000"/>
                    <a:lumOff val="35000"/>
                  </a:schemeClr>
                </a:solidFill>
                <a:latin typeface="Calibri" charset="0"/>
              </a:rPr>
              <a:t>Train and educate service providers</a:t>
            </a:r>
          </a:p>
          <a:p>
            <a:pPr marL="0" indent="0">
              <a:buFont typeface="+mj-lt"/>
              <a:buNone/>
              <a:defRPr/>
            </a:pPr>
            <a:r>
              <a:rPr lang="en-US" sz="2200" dirty="0">
                <a:solidFill>
                  <a:schemeClr val="tx1">
                    <a:lumMod val="65000"/>
                    <a:lumOff val="35000"/>
                  </a:schemeClr>
                </a:solidFill>
                <a:latin typeface="Calibri"/>
                <a:ea typeface="MS PGothic"/>
                <a:cs typeface="Calibri"/>
              </a:rPr>
              <a:t> 	Engage and educate the public</a:t>
            </a:r>
          </a:p>
          <a:p>
            <a:pPr marL="0" indent="0">
              <a:buFont typeface="+mj-lt"/>
              <a:buNone/>
              <a:defRPr/>
            </a:pPr>
            <a:r>
              <a:rPr lang="en-US" sz="2200" dirty="0">
                <a:solidFill>
                  <a:schemeClr val="tx1">
                    <a:lumMod val="65000"/>
                    <a:lumOff val="35000"/>
                  </a:schemeClr>
                </a:solidFill>
                <a:latin typeface="Calibri"/>
                <a:ea typeface="MS PGothic"/>
                <a:cs typeface="Calibri"/>
              </a:rPr>
              <a:t>3.         Conduct research and collection of data on human trafficking – CAP report, with 3 new research pieces coming through in late 2019 and 2020</a:t>
            </a:r>
          </a:p>
          <a:p>
            <a:pPr marL="0" indent="0">
              <a:buFont typeface="+mj-lt"/>
              <a:buNone/>
              <a:defRPr/>
            </a:pPr>
            <a:endParaRPr lang="en-US" sz="2200" dirty="0">
              <a:solidFill>
                <a:schemeClr val="tx1">
                  <a:lumMod val="65000"/>
                  <a:lumOff val="35000"/>
                </a:schemeClr>
              </a:solidFill>
              <a:latin typeface="Calibri" charset="0"/>
            </a:endParaRPr>
          </a:p>
          <a:p>
            <a:pPr marL="0" indent="0">
              <a:buFont typeface="+mj-lt"/>
              <a:buNone/>
              <a:defRPr/>
            </a:pPr>
            <a:r>
              <a:rPr lang="en-US" sz="2200" dirty="0">
                <a:solidFill>
                  <a:schemeClr val="tx1">
                    <a:lumMod val="65000"/>
                    <a:lumOff val="35000"/>
                  </a:schemeClr>
                </a:solidFill>
                <a:latin typeface="Calibri" charset="0"/>
              </a:rPr>
              <a:t>All three program areas help to: </a:t>
            </a:r>
          </a:p>
          <a:p>
            <a:pPr marL="0" indent="0">
              <a:buFont typeface="+mj-lt"/>
              <a:buNone/>
              <a:defRPr/>
            </a:pPr>
            <a:r>
              <a:rPr lang="en-US" sz="2200" dirty="0">
                <a:solidFill>
                  <a:schemeClr val="tx1">
                    <a:lumMod val="65000"/>
                    <a:lumOff val="35000"/>
                  </a:schemeClr>
                </a:solidFill>
                <a:latin typeface="Calibri" charset="0"/>
              </a:rPr>
              <a:t>develop policies at the municipal, provincial and national levels</a:t>
            </a:r>
          </a:p>
          <a:p>
            <a:pPr marL="0" indent="0">
              <a:buFont typeface="+mj-lt"/>
              <a:buNone/>
              <a:defRPr/>
            </a:pPr>
            <a:r>
              <a:rPr lang="en-US" sz="2200" dirty="0">
                <a:solidFill>
                  <a:schemeClr val="tx1">
                    <a:lumMod val="65000"/>
                    <a:lumOff val="35000"/>
                  </a:schemeClr>
                </a:solidFill>
                <a:latin typeface="Calibri" charset="0"/>
              </a:rPr>
              <a:t>Build capacity for community-based responses </a:t>
            </a:r>
          </a:p>
          <a:p>
            <a:pPr marL="647436" lvl="1" indent="-276324" eaLnBrk="1" hangingPunct="1">
              <a:lnSpc>
                <a:spcPct val="80000"/>
              </a:lnSpc>
              <a:defRPr/>
            </a:pP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098AA89-E510-4150-A791-B17EA7C77C40}" type="slidenum">
              <a:rPr lang="en-US" altLang="en-US"/>
              <a:pPr eaLnBrk="1" hangingPunct="1"/>
              <a:t>6</a:t>
            </a:fld>
            <a:endParaRPr lang="en-US" altLang="en-US"/>
          </a:p>
        </p:txBody>
      </p:sp>
    </p:spTree>
    <p:extLst>
      <p:ext uri="{BB962C8B-B14F-4D97-AF65-F5344CB8AC3E}">
        <p14:creationId xmlns:p14="http://schemas.microsoft.com/office/powerpoint/2010/main" val="314161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Victim Assistance Fund can support:</a:t>
            </a:r>
          </a:p>
          <a:p>
            <a:endParaRPr lang="en-US" dirty="0">
              <a:ea typeface="MS PGothic"/>
              <a:cs typeface="Calibri"/>
            </a:endParaRPr>
          </a:p>
          <a:p>
            <a:pPr>
              <a:buChar char="•"/>
            </a:pPr>
            <a:r>
              <a:rPr lang="en-US" sz="1200" b="1" dirty="0">
                <a:solidFill>
                  <a:srgbClr val="262626"/>
                </a:solidFill>
                <a:latin typeface="+mn-lt"/>
                <a:ea typeface="MS PGothic"/>
                <a:cs typeface="Arial"/>
              </a:rPr>
              <a:t>Counselling </a:t>
            </a:r>
            <a:r>
              <a:rPr lang="en-US" sz="1200" dirty="0">
                <a:latin typeface="+mn-lt"/>
                <a:ea typeface="MS PGothic"/>
                <a:cs typeface="Arial"/>
              </a:rPr>
              <a:t>​</a:t>
            </a:r>
          </a:p>
          <a:p>
            <a:pPr>
              <a:buChar char="•"/>
            </a:pPr>
            <a:r>
              <a:rPr lang="en-US" sz="1200" b="1" dirty="0">
                <a:solidFill>
                  <a:srgbClr val="262626"/>
                </a:solidFill>
                <a:latin typeface="+mn-lt"/>
                <a:ea typeface="MS PGothic"/>
                <a:cs typeface="Arial"/>
              </a:rPr>
              <a:t>Basic needs or general poverty relief   </a:t>
            </a:r>
            <a:r>
              <a:rPr lang="en-US" sz="1200" b="1" dirty="0" err="1">
                <a:solidFill>
                  <a:srgbClr val="262626"/>
                </a:solidFill>
                <a:latin typeface="+mn-lt"/>
                <a:ea typeface="MS PGothic"/>
                <a:cs typeface="Arial"/>
              </a:rPr>
              <a:t>e.g</a:t>
            </a:r>
            <a:r>
              <a:rPr lang="en-US" sz="1200" b="1" dirty="0">
                <a:solidFill>
                  <a:srgbClr val="262626"/>
                </a:solidFill>
                <a:latin typeface="+mn-lt"/>
                <a:ea typeface="MS PGothic"/>
                <a:cs typeface="Arial"/>
              </a:rPr>
              <a:t> gift cards for food, hygiene supplies.. </a:t>
            </a:r>
            <a:r>
              <a:rPr lang="en-US" sz="1200" dirty="0">
                <a:latin typeface="+mn-lt"/>
                <a:ea typeface="MS PGothic"/>
                <a:cs typeface="Arial"/>
              </a:rPr>
              <a:t>​</a:t>
            </a:r>
          </a:p>
          <a:p>
            <a:pPr>
              <a:buChar char="•"/>
            </a:pPr>
            <a:r>
              <a:rPr lang="en-US" sz="1200" b="1" dirty="0">
                <a:solidFill>
                  <a:srgbClr val="262626"/>
                </a:solidFill>
                <a:latin typeface="+mn-lt"/>
                <a:ea typeface="MS PGothic"/>
                <a:cs typeface="Arial"/>
              </a:rPr>
              <a:t>Transportation e.g. costs associated with relocation </a:t>
            </a:r>
            <a:r>
              <a:rPr lang="en-US" sz="1200" dirty="0">
                <a:latin typeface="+mn-lt"/>
                <a:ea typeface="MS PGothic"/>
                <a:cs typeface="Arial"/>
              </a:rPr>
              <a:t>​</a:t>
            </a:r>
          </a:p>
          <a:p>
            <a:pPr>
              <a:buChar char="•"/>
            </a:pPr>
            <a:r>
              <a:rPr lang="en-US" sz="1200" b="1" dirty="0">
                <a:solidFill>
                  <a:srgbClr val="262626"/>
                </a:solidFill>
                <a:latin typeface="+mn-lt"/>
                <a:ea typeface="MS PGothic"/>
                <a:cs typeface="Arial"/>
              </a:rPr>
              <a:t>Immigration e.g. IRCC application fees </a:t>
            </a:r>
            <a:r>
              <a:rPr lang="en-US" sz="1200" dirty="0">
                <a:latin typeface="+mn-lt"/>
                <a:ea typeface="MS PGothic"/>
                <a:cs typeface="Arial"/>
              </a:rPr>
              <a:t>​</a:t>
            </a:r>
          </a:p>
          <a:p>
            <a:pPr>
              <a:buChar char="•"/>
            </a:pPr>
            <a:r>
              <a:rPr lang="en-US" sz="1200" b="1" dirty="0">
                <a:solidFill>
                  <a:srgbClr val="262626"/>
                </a:solidFill>
                <a:latin typeface="+mn-lt"/>
                <a:ea typeface="MS PGothic"/>
                <a:cs typeface="Arial"/>
              </a:rPr>
              <a:t>Shelter e.g. hotel stay when alternatives for emergency shelter is not available </a:t>
            </a:r>
            <a:r>
              <a:rPr lang="en-US" sz="1200" dirty="0">
                <a:latin typeface="+mn-lt"/>
                <a:ea typeface="MS PGothic"/>
                <a:cs typeface="Arial"/>
              </a:rPr>
              <a:t>​</a:t>
            </a:r>
          </a:p>
          <a:p>
            <a:pPr>
              <a:buChar char="•"/>
            </a:pPr>
            <a:r>
              <a:rPr lang="en-US" sz="1200" dirty="0">
                <a:solidFill>
                  <a:srgbClr val="262626"/>
                </a:solidFill>
                <a:latin typeface="+mn-lt"/>
                <a:ea typeface="MS PGothic"/>
                <a:cs typeface="Arial"/>
              </a:rPr>
              <a:t>Health Care  e.g. prescription costs or other fees for health care services if the person is ineligible for the Alberta Health Care Insurance Plan </a:t>
            </a:r>
            <a:r>
              <a:rPr lang="en-US" sz="1200" dirty="0">
                <a:latin typeface="+mn-lt"/>
                <a:ea typeface="MS PGothic"/>
                <a:cs typeface="Arial"/>
              </a:rPr>
              <a:t>​</a:t>
            </a:r>
          </a:p>
          <a:p>
            <a:pPr>
              <a:buChar char="•"/>
            </a:pPr>
            <a:r>
              <a:rPr lang="en-US" sz="1200" dirty="0">
                <a:solidFill>
                  <a:srgbClr val="262626"/>
                </a:solidFill>
                <a:latin typeface="+mn-lt"/>
                <a:ea typeface="MS PGothic"/>
                <a:cs typeface="Arial"/>
              </a:rPr>
              <a:t>Interpretation services </a:t>
            </a:r>
            <a:r>
              <a:rPr lang="en-US" sz="1200" dirty="0">
                <a:latin typeface="+mn-lt"/>
                <a:ea typeface="MS PGothic"/>
                <a:cs typeface="Arial"/>
              </a:rPr>
              <a:t>​</a:t>
            </a:r>
          </a:p>
          <a:p>
            <a:pPr>
              <a:buChar char="•"/>
            </a:pPr>
            <a:r>
              <a:rPr lang="en-US" sz="1200" dirty="0">
                <a:solidFill>
                  <a:srgbClr val="262626"/>
                </a:solidFill>
                <a:latin typeface="+mn-lt"/>
                <a:ea typeface="MS PGothic"/>
                <a:cs typeface="Arial"/>
              </a:rPr>
              <a:t>Legal assistance  e.g. consultation fees for lawyers </a:t>
            </a:r>
            <a:r>
              <a:rPr lang="en-US" sz="1200" dirty="0">
                <a:latin typeface="+mn-lt"/>
                <a:ea typeface="MS PGothic"/>
                <a:cs typeface="Arial"/>
              </a:rPr>
              <a:t>​</a:t>
            </a:r>
          </a:p>
          <a:p>
            <a:pPr>
              <a:buChar char="•"/>
            </a:pPr>
            <a:r>
              <a:rPr lang="en-US" sz="1200" dirty="0">
                <a:solidFill>
                  <a:srgbClr val="262626"/>
                </a:solidFill>
                <a:latin typeface="+mn-lt"/>
                <a:ea typeface="MS PGothic"/>
                <a:cs typeface="Arial"/>
              </a:rPr>
              <a:t>Repatriation support e.g. support through International Social Services </a:t>
            </a:r>
            <a:r>
              <a:rPr lang="en-US" sz="1200" dirty="0">
                <a:latin typeface="+mn-lt"/>
                <a:ea typeface="MS PGothic"/>
                <a:cs typeface="Arial"/>
              </a:rPr>
              <a:t>​</a:t>
            </a:r>
          </a:p>
          <a:p>
            <a:pPr>
              <a:buChar char="•"/>
            </a:pPr>
            <a:r>
              <a:rPr lang="en-US" sz="1200" dirty="0">
                <a:solidFill>
                  <a:srgbClr val="262626"/>
                </a:solidFill>
                <a:latin typeface="+mn-lt"/>
                <a:ea typeface="MS PGothic"/>
                <a:cs typeface="Arial"/>
              </a:rPr>
              <a:t>Miscellaneous  e.g. cell phone minutes or paying for identification documents </a:t>
            </a:r>
          </a:p>
          <a:p>
            <a:endParaRPr lang="en-US" dirty="0">
              <a:ea typeface="MS PGothic"/>
              <a:cs typeface="Calibri"/>
            </a:endParaRPr>
          </a:p>
        </p:txBody>
      </p:sp>
      <p:sp>
        <p:nvSpPr>
          <p:cNvPr id="4" name="Slide Number Placeholder 3"/>
          <p:cNvSpPr>
            <a:spLocks noGrp="1"/>
          </p:cNvSpPr>
          <p:nvPr>
            <p:ph type="sldNum" sz="quarter" idx="5"/>
          </p:nvPr>
        </p:nvSpPr>
        <p:spPr/>
        <p:txBody>
          <a:bodyPr/>
          <a:lstStyle/>
          <a:p>
            <a:fld id="{B9970E94-7BD5-4F25-B1B1-ED5D5D20222F}" type="slidenum">
              <a:rPr lang="en-US" altLang="en-US"/>
              <a:pPr/>
              <a:t>7</a:t>
            </a:fld>
            <a:endParaRPr lang="en-US" altLang="en-US"/>
          </a:p>
        </p:txBody>
      </p:sp>
    </p:spTree>
    <p:extLst>
      <p:ext uri="{BB962C8B-B14F-4D97-AF65-F5344CB8AC3E}">
        <p14:creationId xmlns:p14="http://schemas.microsoft.com/office/powerpoint/2010/main" val="66157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Based on community input, </a:t>
            </a:r>
          </a:p>
          <a:p>
            <a:endParaRPr lang="en-US" dirty="0">
              <a:ea typeface="MS PGothic"/>
              <a:cs typeface="Calibri"/>
            </a:endParaRPr>
          </a:p>
          <a:p>
            <a:r>
              <a:rPr lang="en-CA" sz="1200" u="sng" dirty="0">
                <a:ea typeface="MS PGothic"/>
              </a:rPr>
              <a:t>Community Engagement</a:t>
            </a:r>
            <a:r>
              <a:rPr lang="en-CA" sz="1200" dirty="0">
                <a:ea typeface="MS PGothic"/>
              </a:rPr>
              <a:t> - Connecting with diverse stakeholders to broaden the collaborative network and improve upon the services offered to trafficked individuals in Alberta</a:t>
            </a:r>
            <a:endParaRPr lang="en-CA" sz="1200" dirty="0"/>
          </a:p>
          <a:p>
            <a:r>
              <a:rPr lang="en-CA" sz="1200" u="sng" dirty="0">
                <a:ea typeface="MS PGothic"/>
              </a:rPr>
              <a:t>Data Collection</a:t>
            </a:r>
            <a:r>
              <a:rPr lang="en-CA" sz="1200" dirty="0">
                <a:ea typeface="MS PGothic"/>
              </a:rPr>
              <a:t> – Gathering local data on sex and labour trafficking trends and the needs and gaps in services for their clients at risk of or experiencing trafficking </a:t>
            </a:r>
            <a:endParaRPr lang="en-CA" sz="1200" dirty="0"/>
          </a:p>
          <a:p>
            <a:r>
              <a:rPr lang="en-CA" sz="1200" u="sng" dirty="0">
                <a:ea typeface="MS PGothic"/>
              </a:rPr>
              <a:t>Research</a:t>
            </a:r>
            <a:r>
              <a:rPr lang="en-CA" sz="1200" dirty="0">
                <a:ea typeface="MS PGothic"/>
              </a:rPr>
              <a:t> – Undertaking local research initiatives to enhance our collective knowledge on the landscape of human trafficking in Alberta</a:t>
            </a:r>
          </a:p>
          <a:p>
            <a:endParaRPr lang="en-CA" sz="1200" dirty="0"/>
          </a:p>
          <a:p>
            <a:r>
              <a:rPr lang="en-CA" sz="1200" dirty="0">
                <a:ea typeface="MS PGothic"/>
              </a:rPr>
              <a:t>Based on community input we currently have a project specific to engaging with the LGBTQ2S+ and disability communities.  At this stage we are learning from various organizations related to the needs and gaps in service for these specific communities.</a:t>
            </a:r>
            <a:endParaRPr lang="en-CA" sz="1200" dirty="0"/>
          </a:p>
        </p:txBody>
      </p:sp>
      <p:sp>
        <p:nvSpPr>
          <p:cNvPr id="4" name="Slide Number Placeholder 3"/>
          <p:cNvSpPr>
            <a:spLocks noGrp="1"/>
          </p:cNvSpPr>
          <p:nvPr>
            <p:ph type="sldNum" sz="quarter" idx="5"/>
          </p:nvPr>
        </p:nvSpPr>
        <p:spPr/>
        <p:txBody>
          <a:bodyPr/>
          <a:lstStyle/>
          <a:p>
            <a:fld id="{B9970E94-7BD5-4F25-B1B1-ED5D5D20222F}" type="slidenum">
              <a:rPr lang="en-US" altLang="en-US"/>
              <a:pPr/>
              <a:t>8</a:t>
            </a:fld>
            <a:endParaRPr lang="en-US" altLang="en-US"/>
          </a:p>
        </p:txBody>
      </p:sp>
    </p:spTree>
    <p:extLst>
      <p:ext uri="{BB962C8B-B14F-4D97-AF65-F5344CB8AC3E}">
        <p14:creationId xmlns:p14="http://schemas.microsoft.com/office/powerpoint/2010/main" val="401945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ACT Alberta has partnered with RCMP to deliver joint presentations for training CBSA officers at the Calgary international airport, related to raising awareness of human trafficking. To date, over 200 CBSA officers have been trained.  </a:t>
            </a:r>
          </a:p>
          <a:p>
            <a:pPr lvl="1"/>
            <a:endParaRPr lang="en-US" dirty="0"/>
          </a:p>
          <a:p>
            <a:pPr lvl="1"/>
            <a:r>
              <a:rPr lang="en-US" dirty="0"/>
              <a:t>Results of the training, have included:</a:t>
            </a:r>
          </a:p>
          <a:p>
            <a:pPr lvl="1"/>
            <a:endParaRPr lang="en-US" dirty="0"/>
          </a:p>
          <a:p>
            <a:pPr lvl="1"/>
            <a:r>
              <a:rPr lang="en-US" dirty="0"/>
              <a:t>-Increasing awareness on </a:t>
            </a:r>
            <a:r>
              <a:rPr lang="en-US" dirty="0" err="1"/>
              <a:t>labour</a:t>
            </a:r>
            <a:r>
              <a:rPr lang="en-US" dirty="0"/>
              <a:t> trafficking. officers at every session have asked questions  related to the identification of victims of </a:t>
            </a:r>
            <a:r>
              <a:rPr lang="en-US" dirty="0" err="1"/>
              <a:t>labour</a:t>
            </a:r>
            <a:r>
              <a:rPr lang="en-US" dirty="0"/>
              <a:t> trafficking, showing that addressing </a:t>
            </a:r>
            <a:r>
              <a:rPr lang="en-US" dirty="0" err="1"/>
              <a:t>labour</a:t>
            </a:r>
            <a:r>
              <a:rPr lang="en-US" dirty="0"/>
              <a:t> trafficking is increasingly on their radar.</a:t>
            </a:r>
          </a:p>
          <a:p>
            <a:pPr lvl="1"/>
            <a:r>
              <a:rPr lang="en-US" dirty="0"/>
              <a:t>-CBSA officers have said that they have started to flag some immigration lawyers and recruiters who have engaged in unethical practices</a:t>
            </a:r>
          </a:p>
          <a:p>
            <a:pPr lvl="1"/>
            <a:r>
              <a:rPr lang="en-US" dirty="0"/>
              <a:t>-Victims of trafficking for </a:t>
            </a:r>
            <a:r>
              <a:rPr lang="en-US" dirty="0" err="1"/>
              <a:t>labour</a:t>
            </a:r>
            <a:r>
              <a:rPr lang="en-US" dirty="0"/>
              <a:t> exploitation have been identified, where officers were able to recognize a </a:t>
            </a:r>
            <a:r>
              <a:rPr lang="en-US" dirty="0" err="1"/>
              <a:t>labour</a:t>
            </a:r>
            <a:r>
              <a:rPr lang="en-US" dirty="0"/>
              <a:t> trafficking situation as a direct result of the training</a:t>
            </a:r>
          </a:p>
          <a:p>
            <a:endParaRPr lang="en-US" dirty="0"/>
          </a:p>
          <a:p>
            <a:r>
              <a:rPr lang="en-US" dirty="0"/>
              <a:t>ACT has partnered with other organizations to co-deliver a full day training which goes beyond awareness raising, by incorporating information on a trauma-informed approach</a:t>
            </a:r>
          </a:p>
        </p:txBody>
      </p:sp>
      <p:sp>
        <p:nvSpPr>
          <p:cNvPr id="4" name="Slide Number Placeholder 3"/>
          <p:cNvSpPr>
            <a:spLocks noGrp="1"/>
          </p:cNvSpPr>
          <p:nvPr>
            <p:ph type="sldNum" sz="quarter" idx="5"/>
          </p:nvPr>
        </p:nvSpPr>
        <p:spPr/>
        <p:txBody>
          <a:bodyPr/>
          <a:lstStyle/>
          <a:p>
            <a:fld id="{B9970E94-7BD5-4F25-B1B1-ED5D5D20222F}" type="slidenum">
              <a:rPr lang="en-US" altLang="en-US" smtClean="0"/>
              <a:pPr/>
              <a:t>9</a:t>
            </a:fld>
            <a:endParaRPr lang="en-US" altLang="en-US"/>
          </a:p>
        </p:txBody>
      </p:sp>
    </p:spTree>
    <p:extLst>
      <p:ext uri="{BB962C8B-B14F-4D97-AF65-F5344CB8AC3E}">
        <p14:creationId xmlns:p14="http://schemas.microsoft.com/office/powerpoint/2010/main" val="285801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96320AC-28AC-4410-B2B4-87E9AD3D2CFF}" type="datetimeFigureOut">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155101-60DC-4368-9C8B-31C3A4B23209}" type="slidenum">
              <a:rPr lang="en-US" altLang="en-US"/>
              <a:pPr/>
              <a:t>‹#›</a:t>
            </a:fld>
            <a:endParaRPr lang="en-US" altLang="en-US"/>
          </a:p>
        </p:txBody>
      </p:sp>
    </p:spTree>
    <p:extLst>
      <p:ext uri="{BB962C8B-B14F-4D97-AF65-F5344CB8AC3E}">
        <p14:creationId xmlns:p14="http://schemas.microsoft.com/office/powerpoint/2010/main" val="352955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4EDDBD-0EF0-4FD4-8B74-A5C8D3D5BD2D}" type="datetimeFigureOut">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8732A9-0AD2-45E2-8B7D-339355A65004}" type="slidenum">
              <a:rPr lang="en-US" altLang="en-US"/>
              <a:pPr/>
              <a:t>‹#›</a:t>
            </a:fld>
            <a:endParaRPr lang="en-US" altLang="en-US"/>
          </a:p>
        </p:txBody>
      </p:sp>
    </p:spTree>
    <p:extLst>
      <p:ext uri="{BB962C8B-B14F-4D97-AF65-F5344CB8AC3E}">
        <p14:creationId xmlns:p14="http://schemas.microsoft.com/office/powerpoint/2010/main" val="94950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E7486F3-7D4F-4D3F-AFB7-5000BA6BA0AF}" type="datetimeFigureOut">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9E3EFF-8C6C-464C-94C5-8DEBCA321526}" type="slidenum">
              <a:rPr lang="en-US" altLang="en-US"/>
              <a:pPr/>
              <a:t>‹#›</a:t>
            </a:fld>
            <a:endParaRPr lang="en-US" altLang="en-US"/>
          </a:p>
        </p:txBody>
      </p:sp>
    </p:spTree>
    <p:extLst>
      <p:ext uri="{BB962C8B-B14F-4D97-AF65-F5344CB8AC3E}">
        <p14:creationId xmlns:p14="http://schemas.microsoft.com/office/powerpoint/2010/main" val="3360737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74892" y="2685574"/>
            <a:ext cx="4183308" cy="1470025"/>
          </a:xfrm>
        </p:spPr>
        <p:txBody>
          <a:bodyPr/>
          <a:lstStyle>
            <a:lvl1pPr algn="l">
              <a:defRPr b="1">
                <a:solidFill>
                  <a:schemeClr val="bg1"/>
                </a:solidFill>
              </a:defRPr>
            </a:lvl1pPr>
          </a:lstStyle>
          <a:p>
            <a:r>
              <a:rPr lang="en-US"/>
              <a:t>Click to edit Master title style</a:t>
            </a:r>
          </a:p>
        </p:txBody>
      </p:sp>
    </p:spTree>
    <p:extLst>
      <p:ext uri="{BB962C8B-B14F-4D97-AF65-F5344CB8AC3E}">
        <p14:creationId xmlns:p14="http://schemas.microsoft.com/office/powerpoint/2010/main" val="373507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F73B46-6414-4C91-ADE6-F446F60283F4}" type="datetimeFigureOut">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1A4A36-0FE0-404C-BA57-13E681BBF36E}" type="slidenum">
              <a:rPr lang="en-US" altLang="en-US"/>
              <a:pPr/>
              <a:t>‹#›</a:t>
            </a:fld>
            <a:endParaRPr lang="en-US" altLang="en-US"/>
          </a:p>
        </p:txBody>
      </p:sp>
    </p:spTree>
    <p:extLst>
      <p:ext uri="{BB962C8B-B14F-4D97-AF65-F5344CB8AC3E}">
        <p14:creationId xmlns:p14="http://schemas.microsoft.com/office/powerpoint/2010/main" val="55722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566A4EA-0FBA-4C4C-A805-EA0F22382CC5}" type="datetimeFigureOut">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3A8AA8-54A1-4E19-8ACD-7D30D40E1348}" type="slidenum">
              <a:rPr lang="en-US" altLang="en-US"/>
              <a:pPr/>
              <a:t>‹#›</a:t>
            </a:fld>
            <a:endParaRPr lang="en-US" altLang="en-US"/>
          </a:p>
        </p:txBody>
      </p:sp>
    </p:spTree>
    <p:extLst>
      <p:ext uri="{BB962C8B-B14F-4D97-AF65-F5344CB8AC3E}">
        <p14:creationId xmlns:p14="http://schemas.microsoft.com/office/powerpoint/2010/main" val="310268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606E1D-DC19-48BD-AEB5-C00698822632}" type="datetimeFigureOut">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3DBCA87-ED9B-4199-A9CF-8208A21853C3}" type="slidenum">
              <a:rPr lang="en-US" altLang="en-US"/>
              <a:pPr/>
              <a:t>‹#›</a:t>
            </a:fld>
            <a:endParaRPr lang="en-US" altLang="en-US"/>
          </a:p>
        </p:txBody>
      </p:sp>
    </p:spTree>
    <p:extLst>
      <p:ext uri="{BB962C8B-B14F-4D97-AF65-F5344CB8AC3E}">
        <p14:creationId xmlns:p14="http://schemas.microsoft.com/office/powerpoint/2010/main" val="414946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C285662-8574-4AC7-B7E0-7A830ED36650}" type="datetimeFigureOut">
              <a:rPr lang="en-US"/>
              <a:pPr>
                <a:defRPr/>
              </a:pPr>
              <a:t>11/26/2019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C3BEB18-2A16-4599-802D-E25FB8634D64}" type="slidenum">
              <a:rPr lang="en-US" altLang="en-US"/>
              <a:pPr/>
              <a:t>‹#›</a:t>
            </a:fld>
            <a:endParaRPr lang="en-US" altLang="en-US"/>
          </a:p>
        </p:txBody>
      </p:sp>
    </p:spTree>
    <p:extLst>
      <p:ext uri="{BB962C8B-B14F-4D97-AF65-F5344CB8AC3E}">
        <p14:creationId xmlns:p14="http://schemas.microsoft.com/office/powerpoint/2010/main" val="88864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556BC3-9C26-4576-B6B2-E1D67AC04E2C}" type="datetimeFigureOut">
              <a:rPr lang="en-US"/>
              <a:pPr>
                <a:defRPr/>
              </a:pPr>
              <a:t>11/26/2019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479CDA0-41C1-44F4-AD11-B39EFA7CB62A}" type="slidenum">
              <a:rPr lang="en-US" altLang="en-US"/>
              <a:pPr/>
              <a:t>‹#›</a:t>
            </a:fld>
            <a:endParaRPr lang="en-US" altLang="en-US"/>
          </a:p>
        </p:txBody>
      </p:sp>
    </p:spTree>
    <p:extLst>
      <p:ext uri="{BB962C8B-B14F-4D97-AF65-F5344CB8AC3E}">
        <p14:creationId xmlns:p14="http://schemas.microsoft.com/office/powerpoint/2010/main" val="371591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11DE4D-9ECC-458E-9144-F92763F81059}" type="datetimeFigureOut">
              <a:rPr lang="en-US"/>
              <a:pPr>
                <a:defRPr/>
              </a:pPr>
              <a:t>11/26/2019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C7C9EED-A21D-4796-8C01-1744EFAB7FE4}" type="slidenum">
              <a:rPr lang="en-US" altLang="en-US"/>
              <a:pPr/>
              <a:t>‹#›</a:t>
            </a:fld>
            <a:endParaRPr lang="en-US" altLang="en-US"/>
          </a:p>
        </p:txBody>
      </p:sp>
    </p:spTree>
    <p:extLst>
      <p:ext uri="{BB962C8B-B14F-4D97-AF65-F5344CB8AC3E}">
        <p14:creationId xmlns:p14="http://schemas.microsoft.com/office/powerpoint/2010/main" val="344815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DD2D54-4D8E-4964-876C-B8F16EB11D9D}" type="datetimeFigureOut">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9E356F-A569-4FE9-BD1F-FE39C0EF94EB}" type="slidenum">
              <a:rPr lang="en-US" altLang="en-US"/>
              <a:pPr/>
              <a:t>‹#›</a:t>
            </a:fld>
            <a:endParaRPr lang="en-US" altLang="en-US"/>
          </a:p>
        </p:txBody>
      </p:sp>
    </p:spTree>
    <p:extLst>
      <p:ext uri="{BB962C8B-B14F-4D97-AF65-F5344CB8AC3E}">
        <p14:creationId xmlns:p14="http://schemas.microsoft.com/office/powerpoint/2010/main" val="191508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ED0CF7-9CBF-40D6-A424-B852402AE1E7}" type="datetimeFigureOut">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12A35B-8654-4DB5-84C2-41FE84A6875E}" type="slidenum">
              <a:rPr lang="en-US" altLang="en-US"/>
              <a:pPr/>
              <a:t>‹#›</a:t>
            </a:fld>
            <a:endParaRPr lang="en-US" altLang="en-US"/>
          </a:p>
        </p:txBody>
      </p:sp>
    </p:spTree>
    <p:extLst>
      <p:ext uri="{BB962C8B-B14F-4D97-AF65-F5344CB8AC3E}">
        <p14:creationId xmlns:p14="http://schemas.microsoft.com/office/powerpoint/2010/main" val="312900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mn-cs"/>
              </a:defRPr>
            </a:lvl1pPr>
          </a:lstStyle>
          <a:p>
            <a:pPr>
              <a:defRPr/>
            </a:pPr>
            <a:fld id="{D64B4548-92E9-4D9F-8E1F-C40DA3350BC9}" type="datetimeFigureOut">
              <a:rPr lang="en-US"/>
              <a:pPr>
                <a:defRPr/>
              </a:pPr>
              <a:t>11/26/2019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33F47CB-1988-4163-BCF0-E7E850D91B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E1B99E-BC7E-4F19-9D94-0587BF3DC609}"/>
              </a:ext>
            </a:extLst>
          </p:cNvPr>
          <p:cNvPicPr>
            <a:picLocks noChangeAspect="1"/>
          </p:cNvPicPr>
          <p:nvPr/>
        </p:nvPicPr>
        <p:blipFill>
          <a:blip r:embed="rId3"/>
          <a:stretch>
            <a:fillRect/>
          </a:stretch>
        </p:blipFill>
        <p:spPr>
          <a:xfrm>
            <a:off x="2377440" y="1734824"/>
            <a:ext cx="4389120" cy="2771689"/>
          </a:xfrm>
          <a:prstGeom prst="rect">
            <a:avLst/>
          </a:prstGeom>
        </p:spPr>
      </p:pic>
      <p:sp>
        <p:nvSpPr>
          <p:cNvPr id="4" name="Rectangle 3">
            <a:extLst>
              <a:ext uri="{FF2B5EF4-FFF2-40B4-BE49-F238E27FC236}">
                <a16:creationId xmlns:a16="http://schemas.microsoft.com/office/drawing/2014/main" id="{9E104317-171B-415F-838E-FE8C29D8AB16}"/>
              </a:ext>
            </a:extLst>
          </p:cNvPr>
          <p:cNvSpPr/>
          <p:nvPr/>
        </p:nvSpPr>
        <p:spPr>
          <a:xfrm>
            <a:off x="2143979" y="4152570"/>
            <a:ext cx="4389119" cy="707886"/>
          </a:xfrm>
          <a:prstGeom prst="rect">
            <a:avLst/>
          </a:prstGeom>
        </p:spPr>
        <p:txBody>
          <a:bodyPr wrap="square">
            <a:spAutoFit/>
          </a:bodyPr>
          <a:lstStyle/>
          <a:p>
            <a:pPr algn="r"/>
            <a:r>
              <a:rPr lang="en-CA" sz="2000" b="1" i="1">
                <a:solidFill>
                  <a:srgbClr val="FCAF17"/>
                </a:solidFill>
              </a:rPr>
              <a:t>The Action Coalition on Human Trafficking, Alberta</a:t>
            </a:r>
            <a:endParaRPr lang="en-CA" sz="2000" i="1">
              <a:solidFill>
                <a:srgbClr val="FCAF17"/>
              </a:solidFill>
            </a:endParaRPr>
          </a:p>
        </p:txBody>
      </p:sp>
    </p:spTree>
    <p:extLst>
      <p:ext uri="{BB962C8B-B14F-4D97-AF65-F5344CB8AC3E}">
        <p14:creationId xmlns:p14="http://schemas.microsoft.com/office/powerpoint/2010/main" val="126119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3C3E-F097-4257-BB68-2BF735D428AF}"/>
              </a:ext>
            </a:extLst>
          </p:cNvPr>
          <p:cNvSpPr>
            <a:spLocks noGrp="1"/>
          </p:cNvSpPr>
          <p:nvPr>
            <p:ph type="title"/>
          </p:nvPr>
        </p:nvSpPr>
        <p:spPr/>
        <p:txBody>
          <a:bodyPr/>
          <a:lstStyle/>
          <a:p>
            <a:r>
              <a:rPr lang="en-US" dirty="0">
                <a:solidFill>
                  <a:schemeClr val="bg1"/>
                </a:solidFill>
              </a:rPr>
              <a:t>Awareness Raising</a:t>
            </a:r>
          </a:p>
        </p:txBody>
      </p:sp>
      <p:sp>
        <p:nvSpPr>
          <p:cNvPr id="3" name="Content Placeholder 2">
            <a:extLst>
              <a:ext uri="{FF2B5EF4-FFF2-40B4-BE49-F238E27FC236}">
                <a16:creationId xmlns:a16="http://schemas.microsoft.com/office/drawing/2014/main" id="{0A425F1F-CC99-4514-B4DB-66F8DA80CBA1}"/>
              </a:ext>
            </a:extLst>
          </p:cNvPr>
          <p:cNvSpPr>
            <a:spLocks noGrp="1"/>
          </p:cNvSpPr>
          <p:nvPr>
            <p:ph idx="1"/>
          </p:nvPr>
        </p:nvSpPr>
        <p:spPr>
          <a:xfrm>
            <a:off x="6164317" y="1703981"/>
            <a:ext cx="3098953" cy="2514554"/>
          </a:xfrm>
        </p:spPr>
        <p:txBody>
          <a:bodyPr/>
          <a:lstStyle/>
          <a:p>
            <a:endParaRPr lang="en-US" dirty="0"/>
          </a:p>
          <a:p>
            <a:pPr lvl="1"/>
            <a:endParaRPr lang="en-US" dirty="0"/>
          </a:p>
          <a:p>
            <a:pPr lvl="1">
              <a:buFont typeface="Wingdings" panose="05000000000000000000" pitchFamily="2" charset="2"/>
              <a:buChar char="§"/>
            </a:pPr>
            <a:r>
              <a:rPr lang="en-US" sz="2400" dirty="0"/>
              <a:t>Community Capacity Response Map</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a:t>Increasing   collaboration</a:t>
            </a:r>
          </a:p>
          <a:p>
            <a:pPr marL="457200" lvl="1" indent="0">
              <a:buNone/>
            </a:pPr>
            <a:endParaRPr lang="en-US" dirty="0"/>
          </a:p>
          <a:p>
            <a:pPr marL="457200" lvl="1" indent="0">
              <a:buNone/>
            </a:pPr>
            <a:endParaRPr lang="en-US" dirty="0"/>
          </a:p>
        </p:txBody>
      </p:sp>
      <p:pic>
        <p:nvPicPr>
          <p:cNvPr id="3074" name="Picture 2" descr="Related image">
            <a:extLst>
              <a:ext uri="{FF2B5EF4-FFF2-40B4-BE49-F238E27FC236}">
                <a16:creationId xmlns:a16="http://schemas.microsoft.com/office/drawing/2014/main" id="{A303B94E-9A95-41CF-B7D6-20A9986FF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9866"/>
            <a:ext cx="6650561" cy="4631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AA56276-AEC3-4A17-930A-17CBE6D80B0F}"/>
              </a:ext>
            </a:extLst>
          </p:cNvPr>
          <p:cNvSpPr/>
          <p:nvPr/>
        </p:nvSpPr>
        <p:spPr>
          <a:xfrm>
            <a:off x="5892301" y="1703981"/>
            <a:ext cx="2968487" cy="715617"/>
          </a:xfrm>
          <a:prstGeom prst="roundRect">
            <a:avLst/>
          </a:prstGeom>
          <a:solidFill>
            <a:srgbClr val="FAA84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800" dirty="0">
                <a:solidFill>
                  <a:schemeClr val="tx1"/>
                </a:solidFill>
              </a:rPr>
              <a:t>Rural Project </a:t>
            </a:r>
          </a:p>
        </p:txBody>
      </p:sp>
    </p:spTree>
    <p:extLst>
      <p:ext uri="{BB962C8B-B14F-4D97-AF65-F5344CB8AC3E}">
        <p14:creationId xmlns:p14="http://schemas.microsoft.com/office/powerpoint/2010/main" val="375726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A396-4828-4A44-8875-B6B10AC4D790}"/>
              </a:ext>
            </a:extLst>
          </p:cNvPr>
          <p:cNvSpPr>
            <a:spLocks noGrp="1"/>
          </p:cNvSpPr>
          <p:nvPr>
            <p:ph type="title"/>
          </p:nvPr>
        </p:nvSpPr>
        <p:spPr/>
        <p:txBody>
          <a:bodyPr/>
          <a:lstStyle/>
          <a:p>
            <a:r>
              <a:rPr lang="en-US" dirty="0">
                <a:solidFill>
                  <a:schemeClr val="bg1"/>
                </a:solidFill>
              </a:rPr>
              <a:t>Responding to Human Trafficking</a:t>
            </a:r>
          </a:p>
        </p:txBody>
      </p:sp>
      <p:sp>
        <p:nvSpPr>
          <p:cNvPr id="3" name="Content Placeholder 2">
            <a:extLst>
              <a:ext uri="{FF2B5EF4-FFF2-40B4-BE49-F238E27FC236}">
                <a16:creationId xmlns:a16="http://schemas.microsoft.com/office/drawing/2014/main" id="{B8DF4428-A4D2-4EBA-932D-95B0E6AA064D}"/>
              </a:ext>
            </a:extLst>
          </p:cNvPr>
          <p:cNvSpPr>
            <a:spLocks noGrp="1"/>
          </p:cNvSpPr>
          <p:nvPr>
            <p:ph idx="1"/>
          </p:nvPr>
        </p:nvSpPr>
        <p:spPr/>
        <p:txBody>
          <a:bodyPr/>
          <a:lstStyle/>
          <a:p>
            <a:r>
              <a:rPr lang="en-US" dirty="0"/>
              <a:t>OWP for vulnerable workers</a:t>
            </a:r>
          </a:p>
          <a:p>
            <a:endParaRPr lang="en-US" dirty="0"/>
          </a:p>
          <a:p>
            <a:r>
              <a:rPr lang="en-US" dirty="0"/>
              <a:t>Provincial strategy</a:t>
            </a:r>
          </a:p>
          <a:p>
            <a:endParaRPr lang="en-US" dirty="0"/>
          </a:p>
          <a:p>
            <a:r>
              <a:rPr lang="en-US" dirty="0"/>
              <a:t>Collaboration with</a:t>
            </a:r>
          </a:p>
          <a:p>
            <a:pPr marL="0" indent="0">
              <a:buNone/>
            </a:pPr>
            <a:r>
              <a:rPr lang="en-US" dirty="0"/>
              <a:t>    broader initiatives</a:t>
            </a:r>
          </a:p>
          <a:p>
            <a:endParaRPr lang="en-US" dirty="0"/>
          </a:p>
        </p:txBody>
      </p:sp>
      <p:pic>
        <p:nvPicPr>
          <p:cNvPr id="5" name="Picture 4">
            <a:extLst>
              <a:ext uri="{FF2B5EF4-FFF2-40B4-BE49-F238E27FC236}">
                <a16:creationId xmlns:a16="http://schemas.microsoft.com/office/drawing/2014/main" id="{055E6117-BD26-4F1B-856F-28B03D5DD06B}"/>
              </a:ext>
            </a:extLst>
          </p:cNvPr>
          <p:cNvPicPr>
            <a:picLocks noChangeAspect="1"/>
          </p:cNvPicPr>
          <p:nvPr/>
        </p:nvPicPr>
        <p:blipFill>
          <a:blip r:embed="rId3"/>
          <a:stretch>
            <a:fillRect/>
          </a:stretch>
        </p:blipFill>
        <p:spPr>
          <a:xfrm>
            <a:off x="4434475" y="2297135"/>
            <a:ext cx="4595258" cy="3132091"/>
          </a:xfrm>
          <a:prstGeom prst="rect">
            <a:avLst/>
          </a:prstGeom>
        </p:spPr>
      </p:pic>
    </p:spTree>
    <p:extLst>
      <p:ext uri="{BB962C8B-B14F-4D97-AF65-F5344CB8AC3E}">
        <p14:creationId xmlns:p14="http://schemas.microsoft.com/office/powerpoint/2010/main" val="309803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17650" y="1495869"/>
            <a:ext cx="6108700" cy="2870200"/>
          </a:xfrm>
        </p:spPr>
        <p:txBody>
          <a:bodyPr/>
          <a:lstStyle/>
          <a:p>
            <a:pPr algn="ctr">
              <a:spcAft>
                <a:spcPts val="3000"/>
              </a:spcAft>
              <a:defRPr/>
            </a:pPr>
            <a:r>
              <a:rPr lang="en-US" cap="none" dirty="0">
                <a:solidFill>
                  <a:schemeClr val="tx1">
                    <a:lumMod val="65000"/>
                    <a:lumOff val="35000"/>
                  </a:schemeClr>
                </a:solidFill>
              </a:rPr>
              <a:t>Questions? </a:t>
            </a:r>
            <a:br>
              <a:rPr lang="en-US" cap="none" dirty="0">
                <a:solidFill>
                  <a:schemeClr val="tx1">
                    <a:lumMod val="65000"/>
                    <a:lumOff val="35000"/>
                  </a:schemeClr>
                </a:solidFill>
              </a:rPr>
            </a:br>
            <a:br>
              <a:rPr lang="en-US" cap="none" dirty="0">
                <a:solidFill>
                  <a:schemeClr val="tx1">
                    <a:lumMod val="65000"/>
                    <a:lumOff val="35000"/>
                  </a:schemeClr>
                </a:solidFill>
              </a:rPr>
            </a:br>
            <a:br>
              <a:rPr lang="en-US" cap="none" dirty="0">
                <a:solidFill>
                  <a:schemeClr val="tx1">
                    <a:lumMod val="65000"/>
                    <a:lumOff val="35000"/>
                  </a:schemeClr>
                </a:solidFill>
              </a:rPr>
            </a:br>
            <a:r>
              <a:rPr lang="en-US" sz="2000" b="0" cap="none" dirty="0">
                <a:solidFill>
                  <a:schemeClr val="tx1">
                    <a:lumMod val="65000"/>
                    <a:lumOff val="35000"/>
                  </a:schemeClr>
                </a:solidFill>
              </a:rPr>
              <a:t>@</a:t>
            </a:r>
            <a:r>
              <a:rPr lang="en-US" sz="2000" b="0" cap="none" dirty="0" err="1">
                <a:solidFill>
                  <a:schemeClr val="tx1">
                    <a:lumMod val="65000"/>
                    <a:lumOff val="35000"/>
                  </a:schemeClr>
                </a:solidFill>
              </a:rPr>
              <a:t>actalberta</a:t>
            </a:r>
            <a:br>
              <a:rPr lang="en-US" cap="none" dirty="0">
                <a:solidFill>
                  <a:schemeClr val="tx1">
                    <a:lumMod val="65000"/>
                    <a:lumOff val="35000"/>
                  </a:schemeClr>
                </a:solidFill>
              </a:rPr>
            </a:br>
            <a:r>
              <a:rPr lang="en-US" sz="2000" b="0" cap="none" dirty="0">
                <a:solidFill>
                  <a:schemeClr val="tx1">
                    <a:lumMod val="65000"/>
                    <a:lumOff val="35000"/>
                  </a:schemeClr>
                </a:solidFill>
              </a:rPr>
              <a:t>www.actalberta.org</a:t>
            </a:r>
            <a:br>
              <a:rPr lang="en-US" sz="2000" b="0" cap="none" dirty="0">
                <a:solidFill>
                  <a:schemeClr val="tx1">
                    <a:lumMod val="65000"/>
                    <a:lumOff val="35000"/>
                  </a:schemeClr>
                </a:solidFill>
              </a:rPr>
            </a:br>
            <a:br>
              <a:rPr lang="en-US" sz="2000" b="0" cap="none" dirty="0">
                <a:solidFill>
                  <a:schemeClr val="tx1">
                    <a:lumMod val="65000"/>
                    <a:lumOff val="35000"/>
                  </a:schemeClr>
                </a:solidFill>
              </a:rPr>
            </a:br>
            <a:r>
              <a:rPr lang="en-US" sz="2000" b="0" cap="none" dirty="0">
                <a:solidFill>
                  <a:schemeClr val="tx1">
                    <a:lumMod val="65000"/>
                    <a:lumOff val="35000"/>
                  </a:schemeClr>
                </a:solidFill>
              </a:rPr>
              <a:t>dianamrowka@actalberta.org</a:t>
            </a:r>
            <a:br>
              <a:rPr lang="en-US" sz="2000" b="0" cap="none" dirty="0">
                <a:solidFill>
                  <a:schemeClr val="tx1">
                    <a:lumMod val="65000"/>
                    <a:lumOff val="35000"/>
                  </a:schemeClr>
                </a:solidFill>
              </a:rPr>
            </a:br>
            <a:r>
              <a:rPr lang="en-US" sz="2000" b="0" cap="none" dirty="0">
                <a:solidFill>
                  <a:schemeClr val="tx1">
                    <a:lumMod val="65000"/>
                    <a:lumOff val="35000"/>
                  </a:schemeClr>
                </a:solidFill>
              </a:rPr>
              <a:t>info@actalberta.org</a:t>
            </a:r>
            <a:br>
              <a:rPr lang="en-US" sz="2000" b="0" cap="none" dirty="0">
                <a:solidFill>
                  <a:schemeClr val="tx1">
                    <a:lumMod val="65000"/>
                    <a:lumOff val="35000"/>
                  </a:schemeClr>
                </a:solidFill>
              </a:rPr>
            </a:br>
            <a:r>
              <a:rPr lang="en-US" sz="2000" b="0" cap="none" dirty="0">
                <a:solidFill>
                  <a:schemeClr val="tx1">
                    <a:lumMod val="65000"/>
                    <a:lumOff val="35000"/>
                  </a:schemeClr>
                </a:solidFill>
              </a:rPr>
              <a:t>780-474-1104</a:t>
            </a:r>
          </a:p>
        </p:txBody>
      </p:sp>
      <p:pic>
        <p:nvPicPr>
          <p:cNvPr id="38916" name="Picture 2" descr="http://static1.squarespace.com/static/5303cd1de4b0c4df8d27e4ce/t/530bd6e6e4b05ce0640f0835/1392759349062/Canada+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93" y="5008499"/>
            <a:ext cx="23479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mgareview.alberta.ca/wp-content/uploads/media/logo-goa-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80" y="5008499"/>
            <a:ext cx="25463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511" y="2441134"/>
            <a:ext cx="2619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0" y="31654"/>
            <a:ext cx="8229600" cy="1143000"/>
          </a:xfrm>
          <a:prstGeom prst="rect">
            <a:avLst/>
          </a:prstGeom>
          <a:noFill/>
          <a:ln w="9525">
            <a:noFill/>
            <a:miter lim="800000"/>
            <a:headEnd/>
            <a:tailEnd/>
          </a:ln>
        </p:spPr>
        <p:txBody>
          <a:bodyPr anchor="ctr"/>
          <a:lstStyle/>
          <a:p>
            <a:pPr>
              <a:defRPr/>
            </a:pPr>
            <a:r>
              <a:rPr lang="en-US" sz="4400">
                <a:solidFill>
                  <a:schemeClr val="bg1"/>
                </a:solidFill>
                <a:latin typeface="+mj-lt"/>
                <a:cs typeface="ＭＳ Ｐゴシック" charset="0"/>
              </a:rPr>
              <a:t>Thank you!</a:t>
            </a:r>
          </a:p>
        </p:txBody>
      </p:sp>
      <p:pic>
        <p:nvPicPr>
          <p:cNvPr id="3" name="Picture 2">
            <a:extLst>
              <a:ext uri="{FF2B5EF4-FFF2-40B4-BE49-F238E27FC236}">
                <a16:creationId xmlns:a16="http://schemas.microsoft.com/office/drawing/2014/main" id="{3BA6A9FE-3D30-4EA1-89A7-CB486F46BE9A}"/>
              </a:ext>
            </a:extLst>
          </p:cNvPr>
          <p:cNvPicPr>
            <a:picLocks noChangeAspect="1"/>
          </p:cNvPicPr>
          <p:nvPr/>
        </p:nvPicPr>
        <p:blipFill>
          <a:blip r:embed="rId6"/>
          <a:stretch>
            <a:fillRect/>
          </a:stretch>
        </p:blipFill>
        <p:spPr>
          <a:xfrm flipH="1">
            <a:off x="3217691" y="2567993"/>
            <a:ext cx="497035" cy="490635"/>
          </a:xfrm>
          <a:prstGeom prst="rect">
            <a:avLst/>
          </a:prstGeom>
        </p:spPr>
      </p:pic>
    </p:spTree>
    <p:extLst>
      <p:ext uri="{BB962C8B-B14F-4D97-AF65-F5344CB8AC3E}">
        <p14:creationId xmlns:p14="http://schemas.microsoft.com/office/powerpoint/2010/main" val="187840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228600"/>
            <a:ext cx="8229600" cy="1143000"/>
          </a:xfrm>
          <a:prstGeom prst="rect">
            <a:avLst/>
          </a:prstGeom>
          <a:noFill/>
          <a:ln w="9525">
            <a:noFill/>
            <a:miter lim="800000"/>
            <a:headEnd/>
            <a:tailEnd/>
          </a:ln>
        </p:spPr>
        <p:txBody>
          <a:bodyPr anchor="ctr"/>
          <a:lstStyle/>
          <a:p>
            <a:pPr>
              <a:defRPr/>
            </a:pPr>
            <a:endParaRPr lang="en-US" sz="4400" b="1">
              <a:solidFill>
                <a:schemeClr val="bg1"/>
              </a:solidFill>
              <a:latin typeface="+mj-lt"/>
              <a:cs typeface="ＭＳ Ｐゴシック" charset="0"/>
            </a:endParaRPr>
          </a:p>
        </p:txBody>
      </p:sp>
      <p:sp>
        <p:nvSpPr>
          <p:cNvPr id="6" name="TextBox 5"/>
          <p:cNvSpPr txBox="1"/>
          <p:nvPr/>
        </p:nvSpPr>
        <p:spPr>
          <a:xfrm>
            <a:off x="308154" y="2033945"/>
            <a:ext cx="8527691" cy="3785652"/>
          </a:xfrm>
          <a:prstGeom prst="rect">
            <a:avLst/>
          </a:prstGeom>
          <a:noFill/>
        </p:spPr>
        <p:txBody>
          <a:bodyPr wrap="square" anchor="t">
            <a:spAutoFit/>
          </a:bodyPr>
          <a:lstStyle/>
          <a:p>
            <a:pPr>
              <a:defRPr/>
            </a:pPr>
            <a:endParaRPr lang="en-US" sz="2400" b="1" dirty="0">
              <a:solidFill>
                <a:schemeClr val="tx1">
                  <a:lumMod val="65000"/>
                  <a:lumOff val="35000"/>
                </a:schemeClr>
              </a:solidFill>
              <a:latin typeface="+mn-lt"/>
            </a:endParaRPr>
          </a:p>
          <a:p>
            <a:pPr algn="ctr">
              <a:defRPr/>
            </a:pPr>
            <a:r>
              <a:rPr lang="en-US" sz="2800" dirty="0">
                <a:solidFill>
                  <a:schemeClr val="tx1">
                    <a:lumMod val="65000"/>
                    <a:lumOff val="35000"/>
                  </a:schemeClr>
                </a:solidFill>
                <a:latin typeface="+mn-lt"/>
                <a:ea typeface="MS PGothic"/>
              </a:rPr>
              <a:t>ACT Alberta will increase knowledge and awareness on human trafficking, advocate for effective rights-based responses, build capacity of all involved stakeholders, and lead and foster collaboration for joint action against human trafficking.</a:t>
            </a:r>
            <a:endParaRPr lang="en-US" sz="2800" dirty="0">
              <a:solidFill>
                <a:schemeClr val="tx1">
                  <a:lumMod val="65000"/>
                  <a:lumOff val="35000"/>
                </a:schemeClr>
              </a:solidFill>
              <a:latin typeface="+mn-lt"/>
              <a:ea typeface="MS PGothic"/>
              <a:cs typeface="Calibri"/>
            </a:endParaRPr>
          </a:p>
          <a:p>
            <a:pPr algn="ctr">
              <a:spcBef>
                <a:spcPts val="0"/>
              </a:spcBef>
              <a:spcAft>
                <a:spcPts val="0"/>
              </a:spcAft>
              <a:defRPr/>
            </a:pPr>
            <a:endParaRPr lang="en-CA" sz="2800" dirty="0">
              <a:solidFill>
                <a:schemeClr val="tx1">
                  <a:lumMod val="65000"/>
                  <a:lumOff val="35000"/>
                </a:schemeClr>
              </a:solidFill>
              <a:latin typeface="+mn-lt"/>
              <a:ea typeface="Calibri"/>
              <a:cs typeface="Calibri"/>
            </a:endParaRPr>
          </a:p>
          <a:p>
            <a:pPr>
              <a:defRPr/>
            </a:pPr>
            <a:endParaRPr lang="en-US" sz="2400" b="1" dirty="0">
              <a:solidFill>
                <a:schemeClr val="tx1">
                  <a:lumMod val="65000"/>
                  <a:lumOff val="35000"/>
                </a:schemeClr>
              </a:solidFill>
            </a:endParaRPr>
          </a:p>
          <a:p>
            <a:pPr>
              <a:defRPr/>
            </a:pPr>
            <a:endParaRPr lang="en-US" sz="2400" dirty="0">
              <a:solidFill>
                <a:schemeClr val="tx1">
                  <a:lumMod val="65000"/>
                  <a:lumOff val="35000"/>
                </a:schemeClr>
              </a:solidFill>
            </a:endParaRPr>
          </a:p>
        </p:txBody>
      </p:sp>
      <p:sp>
        <p:nvSpPr>
          <p:cNvPr id="4" name="Title 1"/>
          <p:cNvSpPr txBox="1">
            <a:spLocks/>
          </p:cNvSpPr>
          <p:nvPr/>
        </p:nvSpPr>
        <p:spPr bwMode="auto">
          <a:xfrm>
            <a:off x="104648" y="135413"/>
            <a:ext cx="8229600" cy="1143001"/>
          </a:xfrm>
          <a:prstGeom prst="rect">
            <a:avLst/>
          </a:prstGeom>
          <a:noFill/>
          <a:ln w="9525">
            <a:noFill/>
            <a:miter lim="800000"/>
            <a:headEnd/>
            <a:tailEnd/>
          </a:ln>
        </p:spPr>
        <p:txBody>
          <a:bodyPr anchor="ctr"/>
          <a:lstStyle/>
          <a:p>
            <a:pPr eaLnBrk="1" hangingPunct="1">
              <a:defRPr/>
            </a:pPr>
            <a:r>
              <a:rPr lang="en-US" sz="4400">
                <a:solidFill>
                  <a:schemeClr val="bg1"/>
                </a:solidFill>
                <a:latin typeface="+mj-lt"/>
                <a:cs typeface="ＭＳ Ｐゴシック" charset="0"/>
              </a:rPr>
              <a:t>Our 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5145623-AB27-4B02-81E3-E3DD26ECD45E}"/>
              </a:ext>
            </a:extLst>
          </p:cNvPr>
          <p:cNvGraphicFramePr/>
          <p:nvPr>
            <p:extLst>
              <p:ext uri="{D42A27DB-BD31-4B8C-83A1-F6EECF244321}">
                <p14:modId xmlns:p14="http://schemas.microsoft.com/office/powerpoint/2010/main" val="23905495"/>
              </p:ext>
            </p:extLst>
          </p:nvPr>
        </p:nvGraphicFramePr>
        <p:xfrm>
          <a:off x="1676400" y="1086308"/>
          <a:ext cx="5791200" cy="455167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A7AB485E-8990-4F57-8FB3-23BEDA5A0E88}"/>
              </a:ext>
            </a:extLst>
          </p:cNvPr>
          <p:cNvSpPr>
            <a:spLocks noGrp="1"/>
          </p:cNvSpPr>
          <p:nvPr>
            <p:ph type="title"/>
          </p:nvPr>
        </p:nvSpPr>
        <p:spPr>
          <a:xfrm>
            <a:off x="98612" y="163965"/>
            <a:ext cx="8229600" cy="890588"/>
          </a:xfrm>
        </p:spPr>
        <p:txBody>
          <a:bodyPr/>
          <a:lstStyle/>
          <a:p>
            <a:pPr algn="l"/>
            <a:r>
              <a:rPr lang="en-US" altLang="en-US">
                <a:solidFill>
                  <a:schemeClr val="bg1"/>
                </a:solidFill>
              </a:rPr>
              <a:t>Types of Trafficking</a:t>
            </a:r>
          </a:p>
        </p:txBody>
      </p:sp>
      <p:sp>
        <p:nvSpPr>
          <p:cNvPr id="5" name="TextBox 13">
            <a:extLst>
              <a:ext uri="{FF2B5EF4-FFF2-40B4-BE49-F238E27FC236}">
                <a16:creationId xmlns:a16="http://schemas.microsoft.com/office/drawing/2014/main" id="{BCB7A960-FD55-4BF2-86B0-4415B1A0C8B3}"/>
              </a:ext>
            </a:extLst>
          </p:cNvPr>
          <p:cNvSpPr txBox="1"/>
          <p:nvPr/>
        </p:nvSpPr>
        <p:spPr>
          <a:xfrm>
            <a:off x="304802" y="5637987"/>
            <a:ext cx="8546119" cy="276999"/>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200"/>
              <a:t>Cases included are those with significant</a:t>
            </a:r>
            <a:r>
              <a:rPr lang="en-US" sz="1200" baseline="0"/>
              <a:t> elements of human trafficking, and are based on all of ACT Alberta's referrals since 2008.</a:t>
            </a:r>
          </a:p>
        </p:txBody>
      </p:sp>
    </p:spTree>
    <p:extLst>
      <p:ext uri="{BB962C8B-B14F-4D97-AF65-F5344CB8AC3E}">
        <p14:creationId xmlns:p14="http://schemas.microsoft.com/office/powerpoint/2010/main" val="180264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45243"/>
            <a:ext cx="8229600" cy="890588"/>
          </a:xfrm>
        </p:spPr>
        <p:txBody>
          <a:bodyPr/>
          <a:lstStyle/>
          <a:p>
            <a:pPr algn="l"/>
            <a:r>
              <a:rPr lang="en-US" altLang="en-US">
                <a:solidFill>
                  <a:schemeClr val="bg1"/>
                </a:solidFill>
              </a:rPr>
              <a:t>ACT Alberta Cases and Trends</a:t>
            </a:r>
          </a:p>
        </p:txBody>
      </p:sp>
      <p:sp>
        <p:nvSpPr>
          <p:cNvPr id="10" name="TextBox 13">
            <a:extLst>
              <a:ext uri="{FF2B5EF4-FFF2-40B4-BE49-F238E27FC236}">
                <a16:creationId xmlns:a16="http://schemas.microsoft.com/office/drawing/2014/main" id="{00000000-0008-0000-0000-00000E000000}"/>
              </a:ext>
            </a:extLst>
          </p:cNvPr>
          <p:cNvSpPr txBox="1"/>
          <p:nvPr/>
        </p:nvSpPr>
        <p:spPr>
          <a:xfrm>
            <a:off x="304802" y="5637987"/>
            <a:ext cx="8546119" cy="276999"/>
          </a:xfrm>
          <a:prstGeom prst="rect">
            <a:avLst/>
          </a:prstGeom>
          <a:solidFill>
            <a:schemeClr val="bg1"/>
          </a:solidFill>
          <a:ln>
            <a:solidFill>
              <a:schemeClr val="bg1">
                <a:lumMod val="65000"/>
              </a:schemeClr>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200"/>
              <a:t>Cases included are those with significant</a:t>
            </a:r>
            <a:r>
              <a:rPr lang="en-US" sz="1200" baseline="0"/>
              <a:t> elements of human trafficking, and are based on all of ACT Alberta's referrals </a:t>
            </a:r>
            <a:r>
              <a:rPr lang="en-US" sz="1200"/>
              <a:t>in 2018.</a:t>
            </a:r>
            <a:endParaRPr lang="en-US" sz="1200" baseline="0"/>
          </a:p>
        </p:txBody>
      </p:sp>
      <p:graphicFrame>
        <p:nvGraphicFramePr>
          <p:cNvPr id="7" name="Chart 6">
            <a:extLst>
              <a:ext uri="{FF2B5EF4-FFF2-40B4-BE49-F238E27FC236}">
                <a16:creationId xmlns:a16="http://schemas.microsoft.com/office/drawing/2014/main" id="{05F7E310-1B7E-4F4A-986D-CE17957E9653}"/>
              </a:ext>
            </a:extLst>
          </p:cNvPr>
          <p:cNvGraphicFramePr/>
          <p:nvPr>
            <p:extLst>
              <p:ext uri="{D42A27DB-BD31-4B8C-83A1-F6EECF244321}">
                <p14:modId xmlns:p14="http://schemas.microsoft.com/office/powerpoint/2010/main" val="1740333731"/>
              </p:ext>
            </p:extLst>
          </p:nvPr>
        </p:nvGraphicFramePr>
        <p:xfrm>
          <a:off x="754742" y="1378857"/>
          <a:ext cx="9027886" cy="4536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753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1FC1657-FFD5-4F46-B08A-1E7711FAB57D}"/>
              </a:ext>
            </a:extLst>
          </p:cNvPr>
          <p:cNvGraphicFramePr/>
          <p:nvPr>
            <p:extLst>
              <p:ext uri="{D42A27DB-BD31-4B8C-83A1-F6EECF244321}">
                <p14:modId xmlns:p14="http://schemas.microsoft.com/office/powerpoint/2010/main" val="3735089906"/>
              </p:ext>
            </p:extLst>
          </p:nvPr>
        </p:nvGraphicFramePr>
        <p:xfrm>
          <a:off x="1402080" y="1336358"/>
          <a:ext cx="6360160" cy="451580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8F88A9BA-F0B5-4A41-BD01-C32D2A0D8B5D}"/>
              </a:ext>
            </a:extLst>
          </p:cNvPr>
          <p:cNvSpPr>
            <a:spLocks noGrp="1"/>
          </p:cNvSpPr>
          <p:nvPr>
            <p:ph type="title"/>
          </p:nvPr>
        </p:nvSpPr>
        <p:spPr>
          <a:xfrm>
            <a:off x="0" y="0"/>
            <a:ext cx="8229600" cy="1143000"/>
          </a:xfrm>
        </p:spPr>
        <p:txBody>
          <a:bodyPr/>
          <a:lstStyle/>
          <a:p>
            <a:pPr algn="l"/>
            <a:r>
              <a:rPr lang="en-US" altLang="en-US">
                <a:solidFill>
                  <a:schemeClr val="bg1"/>
                </a:solidFill>
              </a:rPr>
              <a:t>Gender</a:t>
            </a:r>
          </a:p>
        </p:txBody>
      </p:sp>
    </p:spTree>
    <p:extLst>
      <p:ext uri="{BB962C8B-B14F-4D97-AF65-F5344CB8AC3E}">
        <p14:creationId xmlns:p14="http://schemas.microsoft.com/office/powerpoint/2010/main" val="119691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121920"/>
            <a:ext cx="8229600" cy="1143000"/>
          </a:xfrm>
          <a:prstGeom prst="rect">
            <a:avLst/>
          </a:prstGeom>
          <a:noFill/>
          <a:ln w="9525">
            <a:noFill/>
            <a:miter lim="800000"/>
            <a:headEnd/>
            <a:tailEnd/>
          </a:ln>
        </p:spPr>
        <p:txBody>
          <a:bodyPr anchor="ctr"/>
          <a:lstStyle/>
          <a:p>
            <a:pPr>
              <a:defRPr/>
            </a:pPr>
            <a:r>
              <a:rPr lang="en-US" sz="4400">
                <a:solidFill>
                  <a:schemeClr val="bg1"/>
                </a:solidFill>
                <a:latin typeface="+mj-lt"/>
                <a:cs typeface="ＭＳ Ｐゴシック" charset="0"/>
              </a:rPr>
              <a:t>What We Do</a:t>
            </a:r>
          </a:p>
        </p:txBody>
      </p:sp>
      <p:graphicFrame>
        <p:nvGraphicFramePr>
          <p:cNvPr id="2" name="Diagram 1"/>
          <p:cNvGraphicFramePr/>
          <p:nvPr>
            <p:extLst>
              <p:ext uri="{D42A27DB-BD31-4B8C-83A1-F6EECF244321}">
                <p14:modId xmlns:p14="http://schemas.microsoft.com/office/powerpoint/2010/main" val="4288155238"/>
              </p:ext>
            </p:extLst>
          </p:nvPr>
        </p:nvGraphicFramePr>
        <p:xfrm>
          <a:off x="816204" y="1427617"/>
          <a:ext cx="7335795"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9515947C-B24F-4512-83FB-25738A0ACEA7}"/>
              </a:ext>
            </a:extLst>
          </p:cNvPr>
          <p:cNvSpPr/>
          <p:nvPr/>
        </p:nvSpPr>
        <p:spPr>
          <a:xfrm>
            <a:off x="3913632" y="3310773"/>
            <a:ext cx="1316736" cy="1316736"/>
          </a:xfrm>
          <a:prstGeom prst="ellipse">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Partners</a:t>
            </a:r>
          </a:p>
        </p:txBody>
      </p:sp>
    </p:spTree>
    <p:extLst>
      <p:ext uri="{BB962C8B-B14F-4D97-AF65-F5344CB8AC3E}">
        <p14:creationId xmlns:p14="http://schemas.microsoft.com/office/powerpoint/2010/main" val="3658976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black background&#10;&#10;Description generated with high confidence">
            <a:extLst>
              <a:ext uri="{FF2B5EF4-FFF2-40B4-BE49-F238E27FC236}">
                <a16:creationId xmlns:a16="http://schemas.microsoft.com/office/drawing/2014/main" id="{D336E377-8C21-4642-9967-FA86EF5C0558}"/>
              </a:ext>
            </a:extLst>
          </p:cNvPr>
          <p:cNvPicPr>
            <a:picLocks noChangeAspect="1"/>
          </p:cNvPicPr>
          <p:nvPr/>
        </p:nvPicPr>
        <p:blipFill>
          <a:blip r:embed="rId3"/>
          <a:stretch>
            <a:fillRect/>
          </a:stretch>
        </p:blipFill>
        <p:spPr>
          <a:xfrm>
            <a:off x="-5749" y="1268045"/>
            <a:ext cx="9155500" cy="5587116"/>
          </a:xfrm>
          <a:prstGeom prst="rect">
            <a:avLst/>
          </a:prstGeom>
        </p:spPr>
      </p:pic>
      <p:sp>
        <p:nvSpPr>
          <p:cNvPr id="4" name="TextBox 3">
            <a:extLst>
              <a:ext uri="{FF2B5EF4-FFF2-40B4-BE49-F238E27FC236}">
                <a16:creationId xmlns:a16="http://schemas.microsoft.com/office/drawing/2014/main" id="{1474C6F2-2BBD-494E-8F29-1C5D09A895B6}"/>
              </a:ext>
            </a:extLst>
          </p:cNvPr>
          <p:cNvSpPr txBox="1"/>
          <p:nvPr/>
        </p:nvSpPr>
        <p:spPr>
          <a:xfrm>
            <a:off x="339306" y="209910"/>
            <a:ext cx="583433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chemeClr val="bg1"/>
                </a:solidFill>
                <a:latin typeface="Calibri"/>
                <a:ea typeface="MS PGothic"/>
                <a:cs typeface="Calibri"/>
              </a:rPr>
              <a:t>ACT Client Services</a:t>
            </a:r>
            <a:r>
              <a:rPr lang="en-US" b="1">
                <a:solidFill>
                  <a:schemeClr val="bg1"/>
                </a:solidFill>
                <a:latin typeface="Calibri"/>
                <a:ea typeface="MS PGothic"/>
                <a:cs typeface="Calibri"/>
              </a:rPr>
              <a:t> </a:t>
            </a:r>
            <a:endParaRPr lang="en-US">
              <a:solidFill>
                <a:schemeClr val="bg1"/>
              </a:solidFill>
              <a:latin typeface="Calibri"/>
              <a:ea typeface="MS PGothic"/>
            </a:endParaRPr>
          </a:p>
        </p:txBody>
      </p:sp>
    </p:spTree>
    <p:extLst>
      <p:ext uri="{BB962C8B-B14F-4D97-AF65-F5344CB8AC3E}">
        <p14:creationId xmlns:p14="http://schemas.microsoft.com/office/powerpoint/2010/main" val="104319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902E-B002-4B83-BFFA-6F45C0726BE3}"/>
              </a:ext>
            </a:extLst>
          </p:cNvPr>
          <p:cNvSpPr>
            <a:spLocks noGrp="1"/>
          </p:cNvSpPr>
          <p:nvPr>
            <p:ph type="title"/>
          </p:nvPr>
        </p:nvSpPr>
        <p:spPr>
          <a:xfrm>
            <a:off x="457200" y="102110"/>
            <a:ext cx="8229600" cy="1143000"/>
          </a:xfrm>
        </p:spPr>
        <p:txBody>
          <a:bodyPr/>
          <a:lstStyle/>
          <a:p>
            <a:r>
              <a:rPr lang="en-US">
                <a:solidFill>
                  <a:schemeClr val="bg1"/>
                </a:solidFill>
              </a:rPr>
              <a:t>Strategic Engagement</a:t>
            </a:r>
            <a:endParaRPr lang="en-CA">
              <a:solidFill>
                <a:schemeClr val="bg1"/>
              </a:solidFill>
            </a:endParaRPr>
          </a:p>
        </p:txBody>
      </p:sp>
      <p:sp>
        <p:nvSpPr>
          <p:cNvPr id="3" name="Content Placeholder 2">
            <a:extLst>
              <a:ext uri="{FF2B5EF4-FFF2-40B4-BE49-F238E27FC236}">
                <a16:creationId xmlns:a16="http://schemas.microsoft.com/office/drawing/2014/main" id="{22729AA3-1B77-4819-9747-484246CFDC10}"/>
              </a:ext>
            </a:extLst>
          </p:cNvPr>
          <p:cNvSpPr>
            <a:spLocks noGrp="1"/>
          </p:cNvSpPr>
          <p:nvPr>
            <p:ph idx="1"/>
          </p:nvPr>
        </p:nvSpPr>
        <p:spPr>
          <a:xfrm>
            <a:off x="0" y="1449563"/>
            <a:ext cx="8102600" cy="4446871"/>
          </a:xfrm>
        </p:spPr>
        <p:txBody>
          <a:bodyPr/>
          <a:lstStyle/>
          <a:p>
            <a:endParaRPr lang="en-CA" sz="2400" dirty="0"/>
          </a:p>
          <a:p>
            <a:endParaRPr lang="en-CA" sz="2400" dirty="0"/>
          </a:p>
          <a:p>
            <a:endParaRPr lang="en-CA" sz="2400" dirty="0"/>
          </a:p>
        </p:txBody>
      </p:sp>
      <p:pic>
        <p:nvPicPr>
          <p:cNvPr id="2050" name="Picture 2" descr="Image result for collaboration meeting">
            <a:extLst>
              <a:ext uri="{FF2B5EF4-FFF2-40B4-BE49-F238E27FC236}">
                <a16:creationId xmlns:a16="http://schemas.microsoft.com/office/drawing/2014/main" id="{88B61E16-2F6F-4CB5-84AD-9FA49AEF2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272" y="1429178"/>
            <a:ext cx="5550337" cy="44876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0DAD00FF-4D1E-4828-82E0-79F01A68755E}"/>
              </a:ext>
            </a:extLst>
          </p:cNvPr>
          <p:cNvSpPr/>
          <p:nvPr/>
        </p:nvSpPr>
        <p:spPr>
          <a:xfrm>
            <a:off x="450574" y="1934817"/>
            <a:ext cx="3309501" cy="666493"/>
          </a:xfrm>
          <a:prstGeom prst="roundRect">
            <a:avLst/>
          </a:prstGeom>
          <a:solidFill>
            <a:srgbClr val="FAA8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dirty="0">
              <a:solidFill>
                <a:schemeClr val="tx1"/>
              </a:solidFill>
            </a:endParaRPr>
          </a:p>
          <a:p>
            <a:pPr algn="ctr"/>
            <a:r>
              <a:rPr lang="en-CA" sz="2400" dirty="0">
                <a:solidFill>
                  <a:schemeClr val="tx1"/>
                </a:solidFill>
              </a:rPr>
              <a:t>Community Engagement</a:t>
            </a:r>
          </a:p>
          <a:p>
            <a:pPr algn="ctr"/>
            <a:endParaRPr lang="en-US" dirty="0"/>
          </a:p>
        </p:txBody>
      </p:sp>
      <p:sp>
        <p:nvSpPr>
          <p:cNvPr id="6" name="Rectangle: Rounded Corners 5">
            <a:extLst>
              <a:ext uri="{FF2B5EF4-FFF2-40B4-BE49-F238E27FC236}">
                <a16:creationId xmlns:a16="http://schemas.microsoft.com/office/drawing/2014/main" id="{44C340DC-993A-4A41-8C49-4686A47E1DA7}"/>
              </a:ext>
            </a:extLst>
          </p:cNvPr>
          <p:cNvSpPr/>
          <p:nvPr/>
        </p:nvSpPr>
        <p:spPr>
          <a:xfrm>
            <a:off x="1052129" y="4493420"/>
            <a:ext cx="1860331" cy="662651"/>
          </a:xfrm>
          <a:prstGeom prst="roundRect">
            <a:avLst/>
          </a:prstGeom>
          <a:solidFill>
            <a:srgbClr val="FAA8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dirty="0">
              <a:solidFill>
                <a:schemeClr val="tx1"/>
              </a:solidFill>
            </a:endParaRPr>
          </a:p>
          <a:p>
            <a:pPr algn="ctr"/>
            <a:r>
              <a:rPr lang="en-CA" sz="2400" dirty="0">
                <a:solidFill>
                  <a:schemeClr val="tx1"/>
                </a:solidFill>
              </a:rPr>
              <a:t>Research</a:t>
            </a:r>
          </a:p>
          <a:p>
            <a:pPr algn="ctr"/>
            <a:endParaRPr lang="en-US" dirty="0"/>
          </a:p>
        </p:txBody>
      </p:sp>
      <p:sp>
        <p:nvSpPr>
          <p:cNvPr id="7" name="Rectangle: Rounded Corners 6">
            <a:extLst>
              <a:ext uri="{FF2B5EF4-FFF2-40B4-BE49-F238E27FC236}">
                <a16:creationId xmlns:a16="http://schemas.microsoft.com/office/drawing/2014/main" id="{0094D7A6-141B-48B9-A82C-1D0BF1FCDEB7}"/>
              </a:ext>
            </a:extLst>
          </p:cNvPr>
          <p:cNvSpPr/>
          <p:nvPr/>
        </p:nvSpPr>
        <p:spPr>
          <a:xfrm>
            <a:off x="634343" y="3184325"/>
            <a:ext cx="2695903" cy="694547"/>
          </a:xfrm>
          <a:prstGeom prst="roundRect">
            <a:avLst/>
          </a:prstGeom>
          <a:solidFill>
            <a:srgbClr val="FAA84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dirty="0">
              <a:solidFill>
                <a:schemeClr val="tx1"/>
              </a:solidFill>
            </a:endParaRPr>
          </a:p>
          <a:p>
            <a:pPr algn="ctr"/>
            <a:r>
              <a:rPr lang="en-CA" sz="2400" dirty="0">
                <a:solidFill>
                  <a:schemeClr val="tx1"/>
                </a:solidFill>
              </a:rPr>
              <a:t>Data Collection</a:t>
            </a:r>
          </a:p>
          <a:p>
            <a:pPr algn="ctr"/>
            <a:endParaRPr lang="en-US" dirty="0"/>
          </a:p>
        </p:txBody>
      </p:sp>
    </p:spTree>
    <p:extLst>
      <p:ext uri="{BB962C8B-B14F-4D97-AF65-F5344CB8AC3E}">
        <p14:creationId xmlns:p14="http://schemas.microsoft.com/office/powerpoint/2010/main" val="35660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CD69-0B68-40D6-B23C-EF7EF97CB8AA}"/>
              </a:ext>
            </a:extLst>
          </p:cNvPr>
          <p:cNvSpPr>
            <a:spLocks noGrp="1"/>
          </p:cNvSpPr>
          <p:nvPr>
            <p:ph type="title"/>
          </p:nvPr>
        </p:nvSpPr>
        <p:spPr>
          <a:xfrm>
            <a:off x="236483" y="274638"/>
            <a:ext cx="8749862" cy="1143000"/>
          </a:xfrm>
        </p:spPr>
        <p:txBody>
          <a:bodyPr/>
          <a:lstStyle/>
          <a:p>
            <a:r>
              <a:rPr lang="en-US" dirty="0">
                <a:solidFill>
                  <a:schemeClr val="bg1"/>
                </a:solidFill>
              </a:rPr>
              <a:t>Training and Education</a:t>
            </a:r>
          </a:p>
        </p:txBody>
      </p:sp>
      <p:sp>
        <p:nvSpPr>
          <p:cNvPr id="3" name="Content Placeholder 2">
            <a:extLst>
              <a:ext uri="{FF2B5EF4-FFF2-40B4-BE49-F238E27FC236}">
                <a16:creationId xmlns:a16="http://schemas.microsoft.com/office/drawing/2014/main" id="{021FF26F-928D-4D4E-A432-EEF91307BD8C}"/>
              </a:ext>
            </a:extLst>
          </p:cNvPr>
          <p:cNvSpPr>
            <a:spLocks noGrp="1"/>
          </p:cNvSpPr>
          <p:nvPr>
            <p:ph idx="1"/>
          </p:nvPr>
        </p:nvSpPr>
        <p:spPr>
          <a:xfrm>
            <a:off x="236483" y="1417639"/>
            <a:ext cx="8749862" cy="5008070"/>
          </a:xfrm>
        </p:spPr>
        <p:txBody>
          <a:bodyPr/>
          <a:lstStyle/>
          <a:p>
            <a:pPr>
              <a:buFont typeface="Wingdings" panose="05000000000000000000" pitchFamily="2" charset="2"/>
              <a:buChar char="§"/>
            </a:pPr>
            <a:r>
              <a:rPr lang="en-US" sz="2400" dirty="0"/>
              <a:t>Increasing access to justice through training of enforcement officers</a:t>
            </a:r>
          </a:p>
          <a:p>
            <a:pPr>
              <a:buFont typeface="Wingdings" panose="05000000000000000000" pitchFamily="2" charset="2"/>
              <a:buChar char="§"/>
            </a:pPr>
            <a:r>
              <a:rPr lang="en-US" sz="2400" dirty="0"/>
              <a:t>Incorporating a trauma-informed approach</a:t>
            </a:r>
          </a:p>
        </p:txBody>
      </p:sp>
      <p:pic>
        <p:nvPicPr>
          <p:cNvPr id="1026" name="Picture 2" descr="Image result for calgary airport cbsa">
            <a:extLst>
              <a:ext uri="{FF2B5EF4-FFF2-40B4-BE49-F238E27FC236}">
                <a16:creationId xmlns:a16="http://schemas.microsoft.com/office/drawing/2014/main" id="{A1E7C506-AD5B-4473-BBD3-16AF3FDD2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965" y="2715488"/>
            <a:ext cx="5608898" cy="315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098547c-ae7b-496b-9ea1-495f7d31a1fe">
      <UserInfo>
        <DisplayName>Iva Stojanovic</DisplayName>
        <AccountId>1096</AccountId>
        <AccountType/>
      </UserInfo>
      <UserInfo>
        <DisplayName>Alisa Tukkimaki</DisplayName>
        <AccountId>216</AccountId>
        <AccountType/>
      </UserInfo>
      <UserInfo>
        <DisplayName>Catherine Konanz</DisplayName>
        <AccountId>1015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D65250CD39D3479D73DC230F06FA83" ma:contentTypeVersion="6" ma:contentTypeDescription="Create a new document." ma:contentTypeScope="" ma:versionID="9c007ad434f8af93ab0277e6c8f9206f">
  <xsd:schema xmlns:xsd="http://www.w3.org/2001/XMLSchema" xmlns:xs="http://www.w3.org/2001/XMLSchema" xmlns:p="http://schemas.microsoft.com/office/2006/metadata/properties" xmlns:ns2="9098547c-ae7b-496b-9ea1-495f7d31a1fe" xmlns:ns3="bd35ce3a-b52b-4102-a7d4-660048ecd6bc" targetNamespace="http://schemas.microsoft.com/office/2006/metadata/properties" ma:root="true" ma:fieldsID="eba329e0661fe5211583829095464fe8" ns2:_="" ns3:_="">
    <xsd:import namespace="9098547c-ae7b-496b-9ea1-495f7d31a1fe"/>
    <xsd:import namespace="bd35ce3a-b52b-4102-a7d4-660048ecd6b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8547c-ae7b-496b-9ea1-495f7d31a1f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d35ce3a-b52b-4102-a7d4-660048ecd6b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BD584F-B379-421D-8670-19E5BF031780}">
  <ds:schemaRefs>
    <ds:schemaRef ds:uri="http://schemas.microsoft.com/sharepoint/v3/contenttype/forms"/>
  </ds:schemaRefs>
</ds:datastoreItem>
</file>

<file path=customXml/itemProps2.xml><?xml version="1.0" encoding="utf-8"?>
<ds:datastoreItem xmlns:ds="http://schemas.openxmlformats.org/officeDocument/2006/customXml" ds:itemID="{EDBEAF8D-0730-42FA-B8D2-F9848BC1A4D5}">
  <ds:schemaRefs>
    <ds:schemaRef ds:uri="http://purl.org/dc/terms/"/>
    <ds:schemaRef ds:uri="bd35ce3a-b52b-4102-a7d4-660048ecd6bc"/>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9098547c-ae7b-496b-9ea1-495f7d31a1fe"/>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51AF713-3A3D-46DB-B6DE-7B19DBDAD248}">
  <ds:schemaRefs>
    <ds:schemaRef ds:uri="9098547c-ae7b-496b-9ea1-495f7d31a1fe"/>
    <ds:schemaRef ds:uri="bd35ce3a-b52b-4102-a7d4-660048ecd6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2183</TotalTime>
  <Words>1911</Words>
  <Application>Microsoft Office PowerPoint</Application>
  <PresentationFormat>On-screen Show (4:3)</PresentationFormat>
  <Paragraphs>155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Office Theme</vt:lpstr>
      <vt:lpstr>PowerPoint Presentation</vt:lpstr>
      <vt:lpstr>PowerPoint Presentation</vt:lpstr>
      <vt:lpstr>Types of Trafficking</vt:lpstr>
      <vt:lpstr>ACT Alberta Cases and Trends</vt:lpstr>
      <vt:lpstr>Gender</vt:lpstr>
      <vt:lpstr>PowerPoint Presentation</vt:lpstr>
      <vt:lpstr>PowerPoint Presentation</vt:lpstr>
      <vt:lpstr>Strategic Engagement</vt:lpstr>
      <vt:lpstr>Training and Education</vt:lpstr>
      <vt:lpstr>Awareness Raising</vt:lpstr>
      <vt:lpstr>Responding to Human Trafficking</vt:lpstr>
      <vt:lpstr>Questions?    @actalberta www.actalberta.org  dianamrowka@actalberta.org info@actalberta.org 780-474-1104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in Alberta</dc:title>
  <dc:creator>Jessica Brandon</dc:creator>
  <cp:lastModifiedBy>Diana Mrowka</cp:lastModifiedBy>
  <cp:revision>42</cp:revision>
  <dcterms:created xsi:type="dcterms:W3CDTF">2019-04-16T02:24:26Z</dcterms:created>
  <dcterms:modified xsi:type="dcterms:W3CDTF">2019-11-27T04:22:03Z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0x01010022D65250CD39D3479D73DC230F06FA83</vt:lpwstr>
  </property>
</Properties>
</file>